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1" r:id="rId1"/>
  </p:sldMasterIdLst>
  <p:notesMasterIdLst>
    <p:notesMasterId r:id="rId43"/>
  </p:notesMasterIdLst>
  <p:sldIdLst>
    <p:sldId id="2645" r:id="rId2"/>
    <p:sldId id="256" r:id="rId3"/>
    <p:sldId id="442" r:id="rId4"/>
    <p:sldId id="259" r:id="rId5"/>
    <p:sldId id="258" r:id="rId6"/>
    <p:sldId id="358" r:id="rId7"/>
    <p:sldId id="264" r:id="rId8"/>
    <p:sldId id="271" r:id="rId9"/>
    <p:sldId id="272" r:id="rId10"/>
    <p:sldId id="298" r:id="rId11"/>
    <p:sldId id="276" r:id="rId12"/>
    <p:sldId id="278" r:id="rId13"/>
    <p:sldId id="277" r:id="rId14"/>
    <p:sldId id="280" r:id="rId15"/>
    <p:sldId id="283" r:id="rId16"/>
    <p:sldId id="285" r:id="rId17"/>
    <p:sldId id="286" r:id="rId18"/>
    <p:sldId id="372" r:id="rId19"/>
    <p:sldId id="288" r:id="rId20"/>
    <p:sldId id="374" r:id="rId21"/>
    <p:sldId id="380" r:id="rId22"/>
    <p:sldId id="289" r:id="rId23"/>
    <p:sldId id="290" r:id="rId24"/>
    <p:sldId id="291" r:id="rId25"/>
    <p:sldId id="292" r:id="rId26"/>
    <p:sldId id="293" r:id="rId27"/>
    <p:sldId id="294" r:id="rId28"/>
    <p:sldId id="463" r:id="rId29"/>
    <p:sldId id="482" r:id="rId30"/>
    <p:sldId id="483" r:id="rId31"/>
    <p:sldId id="484" r:id="rId32"/>
    <p:sldId id="485" r:id="rId33"/>
    <p:sldId id="2629" r:id="rId34"/>
    <p:sldId id="2642" r:id="rId35"/>
    <p:sldId id="401" r:id="rId36"/>
    <p:sldId id="767" r:id="rId37"/>
    <p:sldId id="768" r:id="rId38"/>
    <p:sldId id="465" r:id="rId39"/>
    <p:sldId id="2644" r:id="rId40"/>
    <p:sldId id="2646" r:id="rId41"/>
    <p:sldId id="2625" r:id="rId42"/>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DCB42CB-1314-484F-BFA4-A1AD83FBF35E}">
  <a:tblStyle styleId="{3DCB42CB-1314-484F-BFA4-A1AD83FBF35E}" styleName="Table_0">
    <a:wholeTbl>
      <a:tcStyle>
        <a:tcBdr>
          <a:left>
            <a:ln w="9525" cap="flat" cmpd="sng">
              <a:solidFill>
                <a:srgbClr val="9E9E9E"/>
              </a:solidFill>
              <a:prstDash val="solid"/>
              <a:round/>
              <a:headEnd type="none" w="med" len="med"/>
              <a:tailEnd type="none" w="med" len="med"/>
            </a:ln>
          </a:left>
          <a:right>
            <a:ln w="9525" cap="flat" cmpd="sng">
              <a:solidFill>
                <a:srgbClr val="9E9E9E"/>
              </a:solidFill>
              <a:prstDash val="solid"/>
              <a:round/>
              <a:headEnd type="none" w="med" len="med"/>
              <a:tailEnd type="none" w="med" len="med"/>
            </a:ln>
          </a:right>
          <a:top>
            <a:ln w="9525" cap="flat" cmpd="sng">
              <a:solidFill>
                <a:srgbClr val="9E9E9E"/>
              </a:solidFill>
              <a:prstDash val="solid"/>
              <a:round/>
              <a:headEnd type="none" w="med" len="med"/>
              <a:tailEnd type="none" w="med" len="med"/>
            </a:ln>
          </a:top>
          <a:bottom>
            <a:ln w="9525" cap="flat" cmpd="sng">
              <a:solidFill>
                <a:srgbClr val="9E9E9E"/>
              </a:solidFill>
              <a:prstDash val="solid"/>
              <a:round/>
              <a:headEnd type="none" w="med" len="med"/>
              <a:tailEnd type="none" w="med" len="med"/>
            </a:ln>
          </a:bottom>
          <a:insideH>
            <a:ln w="9525" cap="flat" cmpd="sng">
              <a:solidFill>
                <a:srgbClr val="9E9E9E"/>
              </a:solidFill>
              <a:prstDash val="solid"/>
              <a:round/>
              <a:headEnd type="none" w="med" len="med"/>
              <a:tailEnd type="none" w="med" len="med"/>
            </a:ln>
          </a:insideH>
          <a:insideV>
            <a:ln w="9525" cap="flat" cmpd="sng">
              <a:solidFill>
                <a:srgbClr val="9E9E9E"/>
              </a:solidFill>
              <a:prstDash val="solid"/>
              <a:round/>
              <a:headEnd type="none" w="med" len="med"/>
              <a:tailEnd type="none" w="med" len="med"/>
            </a:ln>
          </a:insideV>
        </a:tcBdr>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6738"/>
    <p:restoredTop sz="93601"/>
  </p:normalViewPr>
  <p:slideViewPr>
    <p:cSldViewPr snapToGrid="0">
      <p:cViewPr varScale="1">
        <p:scale>
          <a:sx n="86" d="100"/>
          <a:sy n="86" d="100"/>
        </p:scale>
        <p:origin x="1000" y="184"/>
      </p:cViewPr>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charts/_rels/chart1.xml.rels><?xml version="1.0" encoding="UTF-8" standalone="yes"?>
<Relationships xmlns="http://schemas.openxmlformats.org/package/2006/relationships"><Relationship Id="rId3" Type="http://schemas.openxmlformats.org/officeDocument/2006/relationships/package" Target="../embeddings/Feuille_de_calcul_Microsoft_Excel.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800" b="1" i="0" u="none" strike="noStrike" kern="1200" baseline="0">
                <a:solidFill>
                  <a:schemeClr val="dk1">
                    <a:lumMod val="75000"/>
                    <a:lumOff val="25000"/>
                  </a:schemeClr>
                </a:solidFill>
                <a:latin typeface="+mn-lt"/>
                <a:ea typeface="+mn-ea"/>
                <a:cs typeface="+mn-cs"/>
              </a:defRPr>
            </a:pPr>
            <a:r>
              <a:rPr lang="en-GB" sz="2800"/>
              <a:t>GeneProof</a:t>
            </a:r>
            <a:r>
              <a:rPr lang="en-GB" sz="2800" baseline="0"/>
              <a:t> vs. Phage test against 66 patients </a:t>
            </a:r>
            <a:endParaRPr lang="en-GB" sz="2800"/>
          </a:p>
        </c:rich>
      </c:tx>
      <c:layout>
        <c:manualLayout>
          <c:xMode val="edge"/>
          <c:yMode val="edge"/>
          <c:x val="0.182462298144935"/>
          <c:y val="2.7777777777777801E-2"/>
        </c:manualLayout>
      </c:layout>
      <c:overlay val="0"/>
      <c:spPr>
        <a:noFill/>
        <a:ln>
          <a:noFill/>
        </a:ln>
        <a:effectLst/>
      </c:spPr>
      <c:txPr>
        <a:bodyPr rot="0" spcFirstLastPara="1" vertOverflow="ellipsis" vert="horz" wrap="square" anchor="ctr" anchorCtr="1"/>
        <a:lstStyle/>
        <a:p>
          <a:pPr>
            <a:defRPr sz="2800" b="1" i="0" u="none" strike="noStrike" kern="1200" baseline="0">
              <a:solidFill>
                <a:schemeClr val="dk1">
                  <a:lumMod val="75000"/>
                  <a:lumOff val="25000"/>
                </a:schemeClr>
              </a:solidFill>
              <a:latin typeface="+mn-lt"/>
              <a:ea typeface="+mn-ea"/>
              <a:cs typeface="+mn-cs"/>
            </a:defRPr>
          </a:pPr>
          <a:endParaRPr lang="fr-FR"/>
        </a:p>
      </c:txPr>
    </c:title>
    <c:autoTitleDeleted val="0"/>
    <c:plotArea>
      <c:layout>
        <c:manualLayout>
          <c:layoutTarget val="inner"/>
          <c:xMode val="edge"/>
          <c:yMode val="edge"/>
          <c:x val="7.1647597448377205E-4"/>
          <c:y val="0.19432888597258699"/>
          <c:w val="0.957567567567568"/>
          <c:h val="0.44757691746865003"/>
        </c:manualLayout>
      </c:layout>
      <c:barChart>
        <c:barDir val="col"/>
        <c:grouping val="stacked"/>
        <c:varyColors val="0"/>
        <c:ser>
          <c:idx val="0"/>
          <c:order val="0"/>
          <c:tx>
            <c:strRef>
              <c:f>Sheet1!$B$1</c:f>
              <c:strCache>
                <c:ptCount val="1"/>
                <c:pt idx="0">
                  <c:v>Phage test</c:v>
                </c:pt>
              </c:strCache>
            </c:strRef>
          </c:tx>
          <c:spPr>
            <a:solidFill>
              <a:schemeClr val="accent1">
                <a:alpha val="85000"/>
              </a:schemeClr>
            </a:solidFill>
            <a:ln w="9525" cap="flat" cmpd="sng" algn="ctr">
              <a:solidFill>
                <a:schemeClr val="lt1">
                  <a:alpha val="50000"/>
                </a:schemeClr>
              </a:solidFill>
              <a:round/>
            </a:ln>
            <a:effectLst/>
          </c:spPr>
          <c:invertIfNegative val="0"/>
          <c:val>
            <c:numRef>
              <c:f>Sheet1!$B$2:$B$67</c:f>
              <c:numCache>
                <c:formatCode>General</c:formatCode>
                <c:ptCount val="66"/>
                <c:pt idx="0">
                  <c:v>1</c:v>
                </c:pt>
                <c:pt idx="1">
                  <c:v>1</c:v>
                </c:pt>
                <c:pt idx="2">
                  <c:v>1</c:v>
                </c:pt>
                <c:pt idx="3">
                  <c:v>1</c:v>
                </c:pt>
                <c:pt idx="4">
                  <c:v>1</c:v>
                </c:pt>
                <c:pt idx="5">
                  <c:v>1</c:v>
                </c:pt>
                <c:pt idx="6">
                  <c:v>1</c:v>
                </c:pt>
                <c:pt idx="7">
                  <c:v>1</c:v>
                </c:pt>
                <c:pt idx="8">
                  <c:v>1</c:v>
                </c:pt>
                <c:pt idx="9">
                  <c:v>1</c:v>
                </c:pt>
                <c:pt idx="10">
                  <c:v>1</c:v>
                </c:pt>
                <c:pt idx="11">
                  <c:v>1</c:v>
                </c:pt>
                <c:pt idx="12">
                  <c:v>1</c:v>
                </c:pt>
                <c:pt idx="13">
                  <c:v>1</c:v>
                </c:pt>
                <c:pt idx="14">
                  <c:v>1</c:v>
                </c:pt>
                <c:pt idx="15">
                  <c:v>1</c:v>
                </c:pt>
                <c:pt idx="16">
                  <c:v>1</c:v>
                </c:pt>
                <c:pt idx="17">
                  <c:v>1</c:v>
                </c:pt>
                <c:pt idx="18">
                  <c:v>1</c:v>
                </c:pt>
                <c:pt idx="19">
                  <c:v>1</c:v>
                </c:pt>
                <c:pt idx="20">
                  <c:v>1</c:v>
                </c:pt>
                <c:pt idx="21">
                  <c:v>1</c:v>
                </c:pt>
                <c:pt idx="22">
                  <c:v>1</c:v>
                </c:pt>
                <c:pt idx="23">
                  <c:v>1</c:v>
                </c:pt>
                <c:pt idx="24">
                  <c:v>1</c:v>
                </c:pt>
                <c:pt idx="25">
                  <c:v>1</c:v>
                </c:pt>
                <c:pt idx="26">
                  <c:v>1</c:v>
                </c:pt>
                <c:pt idx="27">
                  <c:v>1</c:v>
                </c:pt>
                <c:pt idx="28">
                  <c:v>1</c:v>
                </c:pt>
                <c:pt idx="29">
                  <c:v>1</c:v>
                </c:pt>
                <c:pt idx="30">
                  <c:v>1</c:v>
                </c:pt>
                <c:pt idx="31">
                  <c:v>1</c:v>
                </c:pt>
                <c:pt idx="32">
                  <c:v>1</c:v>
                </c:pt>
                <c:pt idx="33">
                  <c:v>1</c:v>
                </c:pt>
                <c:pt idx="34">
                  <c:v>1</c:v>
                </c:pt>
                <c:pt idx="35">
                  <c:v>1</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pt idx="61">
                  <c:v>1</c:v>
                </c:pt>
                <c:pt idx="62">
                  <c:v>1</c:v>
                </c:pt>
                <c:pt idx="63">
                  <c:v>0</c:v>
                </c:pt>
                <c:pt idx="64">
                  <c:v>0</c:v>
                </c:pt>
                <c:pt idx="65">
                  <c:v>0</c:v>
                </c:pt>
              </c:numCache>
            </c:numRef>
          </c:val>
          <c:extLst>
            <c:ext xmlns:c16="http://schemas.microsoft.com/office/drawing/2014/chart" uri="{C3380CC4-5D6E-409C-BE32-E72D297353CC}">
              <c16:uniqueId val="{00000000-2AA2-4996-B183-271293CD7BE4}"/>
            </c:ext>
          </c:extLst>
        </c:ser>
        <c:ser>
          <c:idx val="1"/>
          <c:order val="1"/>
          <c:tx>
            <c:strRef>
              <c:f>Sheet1!$C$1</c:f>
              <c:strCache>
                <c:ptCount val="1"/>
                <c:pt idx="0">
                  <c:v>GeneProof</c:v>
                </c:pt>
              </c:strCache>
            </c:strRef>
          </c:tx>
          <c:spPr>
            <a:solidFill>
              <a:schemeClr val="accent2">
                <a:alpha val="85000"/>
              </a:schemeClr>
            </a:solidFill>
            <a:ln w="9525" cap="flat" cmpd="sng" algn="ctr">
              <a:solidFill>
                <a:schemeClr val="lt1">
                  <a:alpha val="50000"/>
                </a:schemeClr>
              </a:solidFill>
              <a:round/>
            </a:ln>
            <a:effectLst/>
          </c:spPr>
          <c:invertIfNegative val="0"/>
          <c:val>
            <c:numRef>
              <c:f>Sheet1!$C$2:$C$67</c:f>
              <c:numCache>
                <c:formatCode>@</c:formatCode>
                <c:ptCount val="66"/>
                <c:pt idx="0">
                  <c:v>1</c:v>
                </c:pt>
                <c:pt idx="1">
                  <c:v>1</c:v>
                </c:pt>
                <c:pt idx="2">
                  <c:v>1</c:v>
                </c:pt>
                <c:pt idx="3">
                  <c:v>1</c:v>
                </c:pt>
                <c:pt idx="4">
                  <c:v>1</c:v>
                </c:pt>
                <c:pt idx="5">
                  <c:v>1</c:v>
                </c:pt>
                <c:pt idx="6">
                  <c:v>1</c:v>
                </c:pt>
                <c:pt idx="7">
                  <c:v>1</c:v>
                </c:pt>
                <c:pt idx="8">
                  <c:v>1</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numCache>
            </c:numRef>
          </c:val>
          <c:extLst>
            <c:ext xmlns:c16="http://schemas.microsoft.com/office/drawing/2014/chart" uri="{C3380CC4-5D6E-409C-BE32-E72D297353CC}">
              <c16:uniqueId val="{00000001-2AA2-4996-B183-271293CD7BE4}"/>
            </c:ext>
          </c:extLst>
        </c:ser>
        <c:dLbls>
          <c:showLegendKey val="0"/>
          <c:showVal val="0"/>
          <c:showCatName val="0"/>
          <c:showSerName val="0"/>
          <c:showPercent val="0"/>
          <c:showBubbleSize val="0"/>
        </c:dLbls>
        <c:gapWidth val="65"/>
        <c:overlap val="100"/>
        <c:axId val="2088553080"/>
        <c:axId val="2146725528"/>
      </c:barChart>
      <c:dateAx>
        <c:axId val="2088553080"/>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fr-FR"/>
          </a:p>
        </c:txPr>
        <c:crossAx val="2146725528"/>
        <c:crosses val="autoZero"/>
        <c:auto val="0"/>
        <c:lblOffset val="66"/>
        <c:baseTimeUnit val="days"/>
        <c:majorUnit val="1"/>
        <c:minorUnit val="1"/>
      </c:dateAx>
      <c:valAx>
        <c:axId val="2146725528"/>
        <c:scaling>
          <c:orientation val="minMax"/>
        </c:scaling>
        <c:delete val="1"/>
        <c:axPos val="l"/>
        <c:numFmt formatCode="General" sourceLinked="1"/>
        <c:majorTickMark val="none"/>
        <c:minorTickMark val="none"/>
        <c:tickLblPos val="nextTo"/>
        <c:crossAx val="2088553080"/>
        <c:crosses val="autoZero"/>
        <c:crossBetween val="between"/>
      </c:valAx>
      <c:spPr>
        <a:noFill/>
        <a:ln>
          <a:noFill/>
        </a:ln>
        <a:effectLst/>
      </c:spPr>
    </c:plotArea>
    <c:legend>
      <c:legendPos val="b"/>
      <c:layout>
        <c:manualLayout>
          <c:xMode val="edge"/>
          <c:yMode val="edge"/>
          <c:x val="0.27978303429284501"/>
          <c:y val="0.781473899095946"/>
          <c:w val="0.42677262165999702"/>
          <c:h val="0.12963721201516501"/>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2400" b="0" i="0" u="none" strike="noStrike" kern="1200" baseline="0">
              <a:solidFill>
                <a:schemeClr val="dk1">
                  <a:lumMod val="75000"/>
                  <a:lumOff val="25000"/>
                </a:schemeClr>
              </a:solidFill>
              <a:latin typeface="+mn-lt"/>
              <a:ea typeface="+mn-ea"/>
              <a:cs typeface="+mn-cs"/>
            </a:defRPr>
          </a:pPr>
          <a:endParaRPr lang="fr-FR"/>
        </a:p>
      </c:txPr>
    </c:legend>
    <c:plotVisOnly val="1"/>
    <c:dispBlanksAs val="zero"/>
    <c:showDLblsOverMax val="0"/>
  </c:chart>
  <c:spPr>
    <a:noFill/>
    <a:ln w="9525" cap="flat" cmpd="sng" algn="ctr">
      <a:noFill/>
      <a:round/>
    </a:ln>
    <a:effectLst/>
  </c:spPr>
  <c:txPr>
    <a:bodyPr rot="0"/>
    <a:lstStyle/>
    <a:p>
      <a:pPr>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5">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1143309"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400" cy="4114800"/>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www.asm.org/division/M/blurbs/glossary/lexicon.html"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GB" dirty="0"/>
              <a:t>Both phage therapy and Lyme diseases are controversial, what is </a:t>
            </a:r>
            <a:r>
              <a:rPr lang="en-GB" dirty="0" err="1"/>
              <a:t>gonna</a:t>
            </a:r>
            <a:r>
              <a:rPr lang="en-GB" dirty="0"/>
              <a:t> happen if you put two controversies together?</a:t>
            </a:r>
          </a:p>
          <a:p>
            <a:endParaRPr lang="en-GB" dirty="0"/>
          </a:p>
        </p:txBody>
      </p:sp>
      <p:sp>
        <p:nvSpPr>
          <p:cNvPr id="4" name="Slide Number Placeholder 3"/>
          <p:cNvSpPr>
            <a:spLocks noGrp="1"/>
          </p:cNvSpPr>
          <p:nvPr>
            <p:ph type="sldNum" sz="quarter" idx="10"/>
          </p:nvPr>
        </p:nvSpPr>
        <p:spPr/>
        <p:txBody>
          <a:bodyPr/>
          <a:lstStyle/>
          <a:p>
            <a:fld id="{6897346E-E733-49CB-97F3-5DC39558FA0A}" type="slidenum">
              <a:rPr lang="en-GB" smtClean="0"/>
              <a:pPr/>
              <a:t>1</a:t>
            </a:fld>
            <a:endParaRPr lang="en-GB"/>
          </a:p>
        </p:txBody>
      </p:sp>
    </p:spTree>
    <p:extLst>
      <p:ext uri="{BB962C8B-B14F-4D97-AF65-F5344CB8AC3E}">
        <p14:creationId xmlns:p14="http://schemas.microsoft.com/office/powerpoint/2010/main" val="26721160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Shape 38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83" name="Shape 383"/>
          <p:cNvSpPr txBox="1">
            <a:spLocks noGrp="1"/>
          </p:cNvSpPr>
          <p:nvPr>
            <p:ph type="body" idx="1"/>
          </p:nvPr>
        </p:nvSpPr>
        <p:spPr>
          <a:xfrm>
            <a:off x="685479" y="4343912"/>
            <a:ext cx="5487000" cy="41145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fr" sz="1200" b="0" i="0" u="none" strike="noStrike" cap="none">
                <a:solidFill>
                  <a:schemeClr val="dk1"/>
                </a:solidFill>
                <a:latin typeface="Calibri"/>
                <a:ea typeface="Calibri"/>
                <a:cs typeface="Calibri"/>
                <a:sym typeface="Calibri"/>
              </a:rPr>
              <a:t>Une fois les nouvelles particules formées, un nombre qui varie largement en fonction du type de phage, la bactérie est lysée par des protéines virales qui dégradent la paroi cellulaire.</a:t>
            </a:r>
          </a:p>
          <a:p>
            <a:pPr marL="0" marR="0" lvl="0" indent="0" algn="l" rtl="0">
              <a:spcBef>
                <a:spcPts val="360"/>
              </a:spcBef>
              <a:spcAft>
                <a:spcPts val="0"/>
              </a:spcAft>
              <a:buSzPct val="25000"/>
              <a:buNone/>
            </a:pPr>
            <a:r>
              <a:rPr lang="fr" sz="1200" b="0" i="0" u="none" strike="noStrike" cap="none">
                <a:solidFill>
                  <a:schemeClr val="dk1"/>
                </a:solidFill>
                <a:latin typeface="Calibri"/>
                <a:ea typeface="Calibri"/>
                <a:cs typeface="Calibri"/>
                <a:sym typeface="Calibri"/>
              </a:rPr>
              <a:t> Les virus ainsi libérés peuvent entamer un nouveau cycle d’infection.</a:t>
            </a:r>
          </a:p>
        </p:txBody>
      </p:sp>
      <p:sp>
        <p:nvSpPr>
          <p:cNvPr id="384" name="Shape 384"/>
          <p:cNvSpPr txBox="1">
            <a:spLocks noGrp="1"/>
          </p:cNvSpPr>
          <p:nvPr>
            <p:ph type="sldNum" idx="12"/>
          </p:nvPr>
        </p:nvSpPr>
        <p:spPr>
          <a:xfrm>
            <a:off x="3883851" y="8684899"/>
            <a:ext cx="2972400" cy="4575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fr" sz="1200">
                <a:solidFill>
                  <a:schemeClr val="dk1"/>
                </a:solidFill>
                <a:latin typeface="Calibri"/>
                <a:ea typeface="Calibri"/>
                <a:cs typeface="Calibri"/>
                <a:sym typeface="Calibri"/>
              </a:rPr>
              <a:t>12</a:t>
            </a:fld>
            <a:endParaRPr lang="fr" sz="1200">
              <a:solidFill>
                <a:schemeClr val="dk1"/>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Shape 372"/>
          <p:cNvSpPr txBox="1">
            <a:spLocks noGrp="1"/>
          </p:cNvSpPr>
          <p:nvPr>
            <p:ph type="body" idx="1"/>
          </p:nvPr>
        </p:nvSpPr>
        <p:spPr>
          <a:xfrm>
            <a:off x="685479" y="4343912"/>
            <a:ext cx="5487000" cy="4114500"/>
          </a:xfrm>
          <a:prstGeom prst="rect">
            <a:avLst/>
          </a:prstGeom>
          <a:noFill/>
          <a:ln>
            <a:noFill/>
          </a:ln>
        </p:spPr>
        <p:txBody>
          <a:bodyPr lIns="91425" tIns="91425" rIns="91425" bIns="91425" anchor="ctr" anchorCtr="0">
            <a:noAutofit/>
          </a:bodyPr>
          <a:lstStyle/>
          <a:p>
            <a:pPr lvl="0" rtl="0">
              <a:spcBef>
                <a:spcPts val="0"/>
              </a:spcBef>
              <a:buNone/>
            </a:pPr>
            <a:endParaRPr/>
          </a:p>
        </p:txBody>
      </p:sp>
      <p:sp>
        <p:nvSpPr>
          <p:cNvPr id="373" name="Shape 37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Shape 39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99" name="Shape 399"/>
          <p:cNvSpPr txBox="1">
            <a:spLocks noGrp="1"/>
          </p:cNvSpPr>
          <p:nvPr>
            <p:ph type="body" idx="1"/>
          </p:nvPr>
        </p:nvSpPr>
        <p:spPr>
          <a:xfrm>
            <a:off x="685479" y="4343912"/>
            <a:ext cx="5487000" cy="4114500"/>
          </a:xfrm>
          <a:prstGeom prst="rect">
            <a:avLst/>
          </a:prstGeom>
          <a:noFill/>
          <a:ln>
            <a:noFill/>
          </a:ln>
        </p:spPr>
        <p:txBody>
          <a:bodyPr lIns="91425" tIns="45700" rIns="91425" bIns="45700" anchor="t" anchorCtr="0">
            <a:noAutofit/>
          </a:bodyPr>
          <a:lstStyle/>
          <a:p>
            <a:pPr marL="1371600" marR="0" lvl="3" indent="0" algn="l" rtl="0">
              <a:spcBef>
                <a:spcPts val="0"/>
              </a:spcBef>
              <a:spcAft>
                <a:spcPts val="0"/>
              </a:spcAft>
              <a:buSzPct val="25000"/>
              <a:buNone/>
            </a:pPr>
            <a:r>
              <a:rPr lang="fr" sz="1200" b="0" i="0" u="none" strike="noStrike" cap="none">
                <a:solidFill>
                  <a:schemeClr val="dk1"/>
                </a:solidFill>
                <a:latin typeface="Calibri"/>
                <a:ea typeface="Calibri"/>
                <a:cs typeface="Calibri"/>
                <a:sym typeface="Calibri"/>
              </a:rPr>
              <a:t>il n'est pas un </a:t>
            </a:r>
          </a:p>
          <a:p>
            <a:pPr marL="1371600" marR="0" lvl="3" indent="0" algn="l" rtl="0">
              <a:spcBef>
                <a:spcPts val="360"/>
              </a:spcBef>
              <a:spcAft>
                <a:spcPts val="0"/>
              </a:spcAft>
              <a:buSzPct val="25000"/>
              <a:buNone/>
            </a:pPr>
            <a:r>
              <a:rPr lang="fr" sz="1200" b="0" i="0" u="none" strike="noStrike" cap="none">
                <a:solidFill>
                  <a:schemeClr val="dk1"/>
                </a:solidFill>
                <a:latin typeface="Calibri"/>
                <a:ea typeface="Calibri"/>
                <a:cs typeface="Calibri"/>
                <a:sym typeface="Calibri"/>
              </a:rPr>
              <a:t>phage actif, mais préserve </a:t>
            </a:r>
          </a:p>
          <a:p>
            <a:pPr marL="1371600" marR="0" lvl="3" indent="0" algn="l" rtl="0">
              <a:spcBef>
                <a:spcPts val="360"/>
              </a:spcBef>
              <a:spcAft>
                <a:spcPts val="0"/>
              </a:spcAft>
              <a:buSzPct val="25000"/>
              <a:buNone/>
            </a:pPr>
            <a:r>
              <a:rPr lang="fr" sz="1200" b="0" i="0" u="none" strike="noStrike" cap="none">
                <a:solidFill>
                  <a:schemeClr val="dk1"/>
                </a:solidFill>
                <a:latin typeface="Calibri"/>
                <a:ea typeface="Calibri"/>
                <a:cs typeface="Calibri"/>
                <a:sym typeface="Calibri"/>
              </a:rPr>
              <a:t>toutefois le potentiel de produire des particules</a:t>
            </a:r>
          </a:p>
        </p:txBody>
      </p:sp>
      <p:sp>
        <p:nvSpPr>
          <p:cNvPr id="400" name="Shape 400"/>
          <p:cNvSpPr txBox="1">
            <a:spLocks noGrp="1"/>
          </p:cNvSpPr>
          <p:nvPr>
            <p:ph type="sldNum" idx="12"/>
          </p:nvPr>
        </p:nvSpPr>
        <p:spPr>
          <a:xfrm>
            <a:off x="3883851" y="8684899"/>
            <a:ext cx="2972400" cy="4575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fr" sz="1200">
                <a:solidFill>
                  <a:schemeClr val="dk1"/>
                </a:solidFill>
                <a:latin typeface="Calibri"/>
                <a:ea typeface="Calibri"/>
                <a:cs typeface="Calibri"/>
                <a:sym typeface="Calibri"/>
              </a:rPr>
              <a:t>14</a:t>
            </a:fld>
            <a:endParaRPr lang="fr" sz="1200">
              <a:solidFill>
                <a:schemeClr val="dk1"/>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Shape 425"/>
          <p:cNvSpPr txBox="1">
            <a:spLocks noGrp="1"/>
          </p:cNvSpPr>
          <p:nvPr>
            <p:ph type="body" idx="1"/>
          </p:nvPr>
        </p:nvSpPr>
        <p:spPr>
          <a:xfrm>
            <a:off x="685479" y="4343912"/>
            <a:ext cx="5487040" cy="4114361"/>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426" name="Shape 42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Shape 458"/>
          <p:cNvSpPr txBox="1">
            <a:spLocks noGrp="1"/>
          </p:cNvSpPr>
          <p:nvPr>
            <p:ph type="body" idx="1"/>
          </p:nvPr>
        </p:nvSpPr>
        <p:spPr>
          <a:xfrm>
            <a:off x="685479" y="4343912"/>
            <a:ext cx="5487040" cy="4114361"/>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459" name="Shape 45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Shape 46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65" name="Shape 465"/>
          <p:cNvSpPr txBox="1">
            <a:spLocks noGrp="1"/>
          </p:cNvSpPr>
          <p:nvPr>
            <p:ph type="body" idx="1"/>
          </p:nvPr>
        </p:nvSpPr>
        <p:spPr>
          <a:xfrm>
            <a:off x="685479" y="4343912"/>
            <a:ext cx="5487040" cy="4114361"/>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fr" sz="1200" b="0" i="0" u="none" strike="noStrike" cap="none">
                <a:solidFill>
                  <a:schemeClr val="dk1"/>
                </a:solidFill>
                <a:latin typeface="Calibri"/>
                <a:ea typeface="Calibri"/>
                <a:cs typeface="Calibri"/>
                <a:sym typeface="Calibri"/>
              </a:rPr>
              <a:t>Conditions that will induce phage out of bacteria</a:t>
            </a:r>
          </a:p>
        </p:txBody>
      </p:sp>
      <p:sp>
        <p:nvSpPr>
          <p:cNvPr id="466" name="Shape 466"/>
          <p:cNvSpPr txBox="1">
            <a:spLocks noGrp="1"/>
          </p:cNvSpPr>
          <p:nvPr>
            <p:ph type="sldNum" idx="12"/>
          </p:nvPr>
        </p:nvSpPr>
        <p:spPr>
          <a:xfrm>
            <a:off x="3883851" y="8684899"/>
            <a:ext cx="2972547" cy="457639"/>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fr" sz="1200">
                <a:solidFill>
                  <a:schemeClr val="dk1"/>
                </a:solidFill>
                <a:latin typeface="Calibri"/>
                <a:ea typeface="Calibri"/>
                <a:cs typeface="Calibri"/>
                <a:sym typeface="Calibri"/>
              </a:rPr>
              <a:t>17</a:t>
            </a:fld>
            <a:endParaRPr lang="fr" sz="1200">
              <a:solidFill>
                <a:schemeClr val="dk1"/>
              </a:solidFill>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interestingly the </a:t>
            </a:r>
            <a:r>
              <a:rPr lang="en-US" sz="1200" i="1" kern="1200" dirty="0">
                <a:solidFill>
                  <a:schemeClr val="tx1"/>
                </a:solidFill>
                <a:latin typeface="+mn-lt"/>
                <a:ea typeface="+mn-ea"/>
                <a:cs typeface="+mn-cs"/>
              </a:rPr>
              <a:t>B. </a:t>
            </a:r>
            <a:r>
              <a:rPr lang="en-US" sz="1200" i="1" kern="1200" dirty="0" err="1">
                <a:solidFill>
                  <a:schemeClr val="tx1"/>
                </a:solidFill>
                <a:latin typeface="+mn-lt"/>
                <a:ea typeface="+mn-ea"/>
                <a:cs typeface="+mn-cs"/>
              </a:rPr>
              <a:t>myomatoi</a:t>
            </a:r>
            <a:r>
              <a:rPr lang="en-US" sz="1200" kern="1200" dirty="0">
                <a:solidFill>
                  <a:schemeClr val="tx1"/>
                </a:solidFill>
                <a:latin typeface="+mn-lt"/>
                <a:ea typeface="+mn-ea"/>
                <a:cs typeface="+mn-cs"/>
              </a:rPr>
              <a:t> species was not grouped with either the LD or RF causing strains . Recent reports have stated that </a:t>
            </a:r>
            <a:r>
              <a:rPr lang="en-US" sz="1200" i="1" kern="1200" dirty="0">
                <a:solidFill>
                  <a:schemeClr val="tx1"/>
                </a:solidFill>
                <a:latin typeface="+mn-lt"/>
                <a:ea typeface="+mn-ea"/>
                <a:cs typeface="+mn-cs"/>
              </a:rPr>
              <a:t>B. </a:t>
            </a:r>
            <a:r>
              <a:rPr lang="en-US" sz="1200" i="1" kern="1200" dirty="0" err="1">
                <a:solidFill>
                  <a:schemeClr val="tx1"/>
                </a:solidFill>
                <a:latin typeface="+mn-lt"/>
                <a:ea typeface="+mn-ea"/>
                <a:cs typeface="+mn-cs"/>
              </a:rPr>
              <a:t>miyamotoi</a:t>
            </a:r>
            <a:r>
              <a:rPr lang="en-US" sz="1200" kern="1200" dirty="0">
                <a:solidFill>
                  <a:schemeClr val="tx1"/>
                </a:solidFill>
                <a:latin typeface="+mn-lt"/>
                <a:ea typeface="+mn-ea"/>
                <a:cs typeface="+mn-cs"/>
              </a:rPr>
              <a:t> causes a disease showing symptoms of both LD and RF. This gives a possibly indication of the </a:t>
            </a:r>
            <a:r>
              <a:rPr lang="en-US" sz="1200" kern="1200" dirty="0" err="1">
                <a:solidFill>
                  <a:schemeClr val="tx1"/>
                </a:solidFill>
                <a:latin typeface="+mn-lt"/>
                <a:ea typeface="+mn-ea"/>
                <a:cs typeface="+mn-cs"/>
              </a:rPr>
              <a:t>prophage</a:t>
            </a:r>
            <a:r>
              <a:rPr lang="en-US" sz="1200" kern="1200" dirty="0">
                <a:solidFill>
                  <a:schemeClr val="tx1"/>
                </a:solidFill>
                <a:latin typeface="+mn-lt"/>
                <a:ea typeface="+mn-ea"/>
                <a:cs typeface="+mn-cs"/>
              </a:rPr>
              <a:t> contribution to the </a:t>
            </a:r>
            <a:r>
              <a:rPr lang="en-US" sz="1200" i="1" kern="1200" dirty="0">
                <a:solidFill>
                  <a:schemeClr val="tx1"/>
                </a:solidFill>
                <a:latin typeface="+mn-lt"/>
                <a:ea typeface="+mn-ea"/>
                <a:cs typeface="+mn-cs"/>
              </a:rPr>
              <a:t>Borrelia</a:t>
            </a:r>
            <a:r>
              <a:rPr lang="en-US" sz="1200" kern="1200" dirty="0">
                <a:solidFill>
                  <a:schemeClr val="tx1"/>
                </a:solidFill>
                <a:latin typeface="+mn-lt"/>
                <a:ea typeface="+mn-ea"/>
                <a:cs typeface="+mn-cs"/>
              </a:rPr>
              <a:t> spp. biology.  Is this from the phage-based tree?</a:t>
            </a:r>
          </a:p>
          <a:p>
            <a:endParaRPr lang="en-US" dirty="0"/>
          </a:p>
        </p:txBody>
      </p:sp>
      <p:sp>
        <p:nvSpPr>
          <p:cNvPr id="4" name="Slide Number Placeholder 3"/>
          <p:cNvSpPr>
            <a:spLocks noGrp="1"/>
          </p:cNvSpPr>
          <p:nvPr>
            <p:ph type="sldNum" sz="quarter" idx="10"/>
          </p:nvPr>
        </p:nvSpPr>
        <p:spPr/>
        <p:txBody>
          <a:bodyPr/>
          <a:lstStyle/>
          <a:p>
            <a:fld id="{6897346E-E733-49CB-97F3-5DC39558FA0A}" type="slidenum">
              <a:rPr lang="en-GB" smtClean="0"/>
              <a:pPr/>
              <a:t>18</a:t>
            </a:fld>
            <a:endParaRPr lang="en-GB"/>
          </a:p>
        </p:txBody>
      </p:sp>
    </p:spTree>
    <p:extLst>
      <p:ext uri="{BB962C8B-B14F-4D97-AF65-F5344CB8AC3E}">
        <p14:creationId xmlns:p14="http://schemas.microsoft.com/office/powerpoint/2010/main" val="5650279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Shape 479"/>
          <p:cNvSpPr txBox="1">
            <a:spLocks noGrp="1"/>
          </p:cNvSpPr>
          <p:nvPr>
            <p:ph type="body" idx="1"/>
          </p:nvPr>
        </p:nvSpPr>
        <p:spPr>
          <a:xfrm>
            <a:off x="685479" y="4343912"/>
            <a:ext cx="5487040" cy="4114361"/>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480" name="Shape 48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Shape 485"/>
          <p:cNvSpPr txBox="1">
            <a:spLocks noGrp="1"/>
          </p:cNvSpPr>
          <p:nvPr>
            <p:ph type="body" idx="1"/>
          </p:nvPr>
        </p:nvSpPr>
        <p:spPr>
          <a:xfrm>
            <a:off x="685479" y="4343912"/>
            <a:ext cx="5487040" cy="4114361"/>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486" name="Shape 48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Shape 492"/>
          <p:cNvSpPr txBox="1">
            <a:spLocks noGrp="1"/>
          </p:cNvSpPr>
          <p:nvPr>
            <p:ph type="body" idx="1"/>
          </p:nvPr>
        </p:nvSpPr>
        <p:spPr>
          <a:xfrm>
            <a:off x="685479" y="4343912"/>
            <a:ext cx="5487000" cy="4114500"/>
          </a:xfrm>
          <a:prstGeom prst="rect">
            <a:avLst/>
          </a:prstGeom>
          <a:noFill/>
          <a:ln>
            <a:noFill/>
          </a:ln>
        </p:spPr>
        <p:txBody>
          <a:bodyPr lIns="91425" tIns="91425" rIns="91425" bIns="91425" anchor="ctr" anchorCtr="0">
            <a:noAutofit/>
          </a:bodyPr>
          <a:lstStyle/>
          <a:p>
            <a:pPr lvl="0" rtl="0">
              <a:spcBef>
                <a:spcPts val="0"/>
              </a:spcBef>
              <a:buNone/>
            </a:pPr>
            <a:endParaRPr/>
          </a:p>
        </p:txBody>
      </p:sp>
      <p:sp>
        <p:nvSpPr>
          <p:cNvPr id="493" name="Shape 49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95475" y="4421800"/>
            <a:ext cx="5563850" cy="41890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1150938" y="698500"/>
            <a:ext cx="4652962" cy="349091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499556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Shape 510"/>
          <p:cNvSpPr txBox="1">
            <a:spLocks noGrp="1"/>
          </p:cNvSpPr>
          <p:nvPr>
            <p:ph type="body" idx="1"/>
          </p:nvPr>
        </p:nvSpPr>
        <p:spPr>
          <a:xfrm>
            <a:off x="685479" y="4343912"/>
            <a:ext cx="5487000" cy="4114500"/>
          </a:xfrm>
          <a:prstGeom prst="rect">
            <a:avLst/>
          </a:prstGeom>
          <a:noFill/>
          <a:ln>
            <a:noFill/>
          </a:ln>
        </p:spPr>
        <p:txBody>
          <a:bodyPr lIns="91425" tIns="91425" rIns="91425" bIns="91425" anchor="ctr" anchorCtr="0">
            <a:noAutofit/>
          </a:bodyPr>
          <a:lstStyle/>
          <a:p>
            <a:pPr lvl="0" rtl="0">
              <a:spcBef>
                <a:spcPts val="0"/>
              </a:spcBef>
              <a:buNone/>
            </a:pPr>
            <a:endParaRPr/>
          </a:p>
        </p:txBody>
      </p:sp>
      <p:sp>
        <p:nvSpPr>
          <p:cNvPr id="511" name="Shape 51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Shape 528"/>
          <p:cNvSpPr txBox="1">
            <a:spLocks noGrp="1"/>
          </p:cNvSpPr>
          <p:nvPr>
            <p:ph type="body" idx="1"/>
          </p:nvPr>
        </p:nvSpPr>
        <p:spPr>
          <a:xfrm>
            <a:off x="685479" y="4343912"/>
            <a:ext cx="5487000" cy="4114500"/>
          </a:xfrm>
          <a:prstGeom prst="rect">
            <a:avLst/>
          </a:prstGeom>
          <a:noFill/>
          <a:ln>
            <a:noFill/>
          </a:ln>
        </p:spPr>
        <p:txBody>
          <a:bodyPr lIns="91425" tIns="91425" rIns="91425" bIns="91425" anchor="ctr" anchorCtr="0">
            <a:noAutofit/>
          </a:bodyPr>
          <a:lstStyle/>
          <a:p>
            <a:pPr lvl="0" rtl="0">
              <a:spcBef>
                <a:spcPts val="0"/>
              </a:spcBef>
              <a:buNone/>
            </a:pPr>
            <a:endParaRPr/>
          </a:p>
        </p:txBody>
      </p:sp>
      <p:sp>
        <p:nvSpPr>
          <p:cNvPr id="529" name="Shape 52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Shape 537"/>
          <p:cNvSpPr txBox="1">
            <a:spLocks noGrp="1"/>
          </p:cNvSpPr>
          <p:nvPr>
            <p:ph type="body" idx="1"/>
          </p:nvPr>
        </p:nvSpPr>
        <p:spPr>
          <a:xfrm>
            <a:off x="685479" y="4343912"/>
            <a:ext cx="5487000" cy="4114500"/>
          </a:xfrm>
          <a:prstGeom prst="rect">
            <a:avLst/>
          </a:prstGeom>
          <a:noFill/>
          <a:ln>
            <a:noFill/>
          </a:ln>
        </p:spPr>
        <p:txBody>
          <a:bodyPr lIns="91425" tIns="91425" rIns="91425" bIns="91425" anchor="ctr" anchorCtr="0">
            <a:noAutofit/>
          </a:bodyPr>
          <a:lstStyle/>
          <a:p>
            <a:pPr lvl="0" rtl="0">
              <a:spcBef>
                <a:spcPts val="0"/>
              </a:spcBef>
              <a:buNone/>
            </a:pPr>
            <a:endParaRPr/>
          </a:p>
        </p:txBody>
      </p:sp>
      <p:sp>
        <p:nvSpPr>
          <p:cNvPr id="538" name="Shape 53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Shape 546"/>
          <p:cNvSpPr txBox="1">
            <a:spLocks noGrp="1"/>
          </p:cNvSpPr>
          <p:nvPr>
            <p:ph type="body" idx="1"/>
          </p:nvPr>
        </p:nvSpPr>
        <p:spPr>
          <a:xfrm>
            <a:off x="685479" y="4343912"/>
            <a:ext cx="5487000" cy="4114500"/>
          </a:xfrm>
          <a:prstGeom prst="rect">
            <a:avLst/>
          </a:prstGeom>
          <a:noFill/>
          <a:ln>
            <a:noFill/>
          </a:ln>
        </p:spPr>
        <p:txBody>
          <a:bodyPr lIns="91425" tIns="91425" rIns="91425" bIns="91425" anchor="ctr" anchorCtr="0">
            <a:noAutofit/>
          </a:bodyPr>
          <a:lstStyle/>
          <a:p>
            <a:pPr lvl="0" rtl="0">
              <a:spcBef>
                <a:spcPts val="0"/>
              </a:spcBef>
              <a:buNone/>
            </a:pPr>
            <a:endParaRPr/>
          </a:p>
        </p:txBody>
      </p:sp>
      <p:sp>
        <p:nvSpPr>
          <p:cNvPr id="547" name="Shape 54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Espace réservé de l'image des diapositives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43010" name="Espace réservé des not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fr-FR"/>
          </a:p>
        </p:txBody>
      </p:sp>
      <p:sp>
        <p:nvSpPr>
          <p:cNvPr id="25604" name="Espace réservé du numéro de diapositive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fld id="{D0A0F281-23D3-5442-A485-E461C6EC0FA5}" type="slidenum">
              <a:rPr lang="en-US"/>
              <a:pPr>
                <a:defRPr/>
              </a:pPr>
              <a:t>34</a:t>
            </a:fld>
            <a:endParaRPr lang="en-US"/>
          </a:p>
        </p:txBody>
      </p:sp>
    </p:spTree>
    <p:extLst>
      <p:ext uri="{BB962C8B-B14F-4D97-AF65-F5344CB8AC3E}">
        <p14:creationId xmlns:p14="http://schemas.microsoft.com/office/powerpoint/2010/main" val="21645837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indent="0" eaLnBrk="1" hangingPunct="1">
              <a:spcBef>
                <a:spcPct val="0"/>
              </a:spcBef>
              <a:buFont typeface="+mj-lt"/>
              <a:buNone/>
              <a:defRPr/>
            </a:pPr>
            <a:endParaRPr lang="en-GB" dirty="0"/>
          </a:p>
        </p:txBody>
      </p:sp>
      <p:sp>
        <p:nvSpPr>
          <p:cNvPr id="4" name="Slide Number Placeholder 3"/>
          <p:cNvSpPr>
            <a:spLocks noGrp="1"/>
          </p:cNvSpPr>
          <p:nvPr>
            <p:ph type="sldNum" sz="quarter" idx="10"/>
          </p:nvPr>
        </p:nvSpPr>
        <p:spPr/>
        <p:txBody>
          <a:bodyPr/>
          <a:lstStyle/>
          <a:p>
            <a:fld id="{3EF798C7-9620-5C41-BFA8-CF802F11746E}" type="slidenum">
              <a:rPr lang="en-US" smtClean="0"/>
              <a:t>38</a:t>
            </a:fld>
            <a:endParaRPr lang="en-US"/>
          </a:p>
        </p:txBody>
      </p:sp>
    </p:spTree>
    <p:extLst>
      <p:ext uri="{BB962C8B-B14F-4D97-AF65-F5344CB8AC3E}">
        <p14:creationId xmlns:p14="http://schemas.microsoft.com/office/powerpoint/2010/main" val="8922388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GB" dirty="0"/>
              <a:t>Both phage therapy and Lyme diseases are controversial, what is </a:t>
            </a:r>
            <a:r>
              <a:rPr lang="en-GB" dirty="0" err="1"/>
              <a:t>gonna</a:t>
            </a:r>
            <a:r>
              <a:rPr lang="en-GB" dirty="0"/>
              <a:t> happen if you put two controversies together?</a:t>
            </a:r>
          </a:p>
          <a:p>
            <a:endParaRPr lang="en-GB" dirty="0"/>
          </a:p>
        </p:txBody>
      </p:sp>
      <p:sp>
        <p:nvSpPr>
          <p:cNvPr id="4" name="Slide Number Placeholder 3"/>
          <p:cNvSpPr>
            <a:spLocks noGrp="1"/>
          </p:cNvSpPr>
          <p:nvPr>
            <p:ph type="sldNum" sz="quarter" idx="10"/>
          </p:nvPr>
        </p:nvSpPr>
        <p:spPr/>
        <p:txBody>
          <a:bodyPr/>
          <a:lstStyle/>
          <a:p>
            <a:fld id="{6897346E-E733-49CB-97F3-5DC39558FA0A}" type="slidenum">
              <a:rPr lang="en-GB" smtClean="0"/>
              <a:pPr/>
              <a:t>40</a:t>
            </a:fld>
            <a:endParaRPr lang="en-GB"/>
          </a:p>
        </p:txBody>
      </p:sp>
    </p:spTree>
    <p:extLst>
      <p:ext uri="{BB962C8B-B14F-4D97-AF65-F5344CB8AC3E}">
        <p14:creationId xmlns:p14="http://schemas.microsoft.com/office/powerpoint/2010/main" val="33383433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Shape 15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58" name="Shape 158"/>
          <p:cNvSpPr txBox="1">
            <a:spLocks noGrp="1"/>
          </p:cNvSpPr>
          <p:nvPr>
            <p:ph type="body" idx="1"/>
          </p:nvPr>
        </p:nvSpPr>
        <p:spPr>
          <a:xfrm>
            <a:off x="685479" y="4343912"/>
            <a:ext cx="5487040" cy="4114361"/>
          </a:xfrm>
          <a:prstGeom prst="rect">
            <a:avLst/>
          </a:prstGeom>
          <a:noFill/>
          <a:ln>
            <a:noFill/>
          </a:ln>
        </p:spPr>
        <p:txBody>
          <a:bodyPr lIns="91425" tIns="45700" rIns="91425" bIns="45700" anchor="t" anchorCtr="0">
            <a:noAutofit/>
          </a:bodyPr>
          <a:lstStyle/>
          <a:p>
            <a:pPr marL="0" marR="0" lvl="0" indent="0" algn="l" rtl="0">
              <a:lnSpc>
                <a:spcPct val="80000"/>
              </a:lnSpc>
              <a:spcBef>
                <a:spcPts val="0"/>
              </a:spcBef>
              <a:spcAft>
                <a:spcPts val="0"/>
              </a:spcAft>
              <a:buSzPct val="25000"/>
              <a:buNone/>
            </a:pPr>
            <a:r>
              <a:rPr lang="fr" sz="1020" b="0" i="0" u="none" strike="noStrike" cap="none">
                <a:solidFill>
                  <a:schemeClr val="dk1"/>
                </a:solidFill>
                <a:latin typeface="Calibri"/>
                <a:ea typeface="Calibri"/>
                <a:cs typeface="Calibri"/>
                <a:sym typeface="Calibri"/>
              </a:rPr>
              <a:t>Les plasmides sont des molécules d'ADN bicaténaire, circulaires et cytoplasmiques, de petite taille (5 à 4000 fois plus petit que le chromosome), se replicant d'une manière autonome et non indispensables au métabolisme normal de cellule-hôte. Leur transmission d'une cellule bactérienne à une autre peut s'effectuer par conjugaison (Tra+) ou transduction.</a:t>
            </a:r>
          </a:p>
          <a:p>
            <a:pPr marL="0" marR="0" lvl="0" indent="0" algn="l" rtl="0">
              <a:lnSpc>
                <a:spcPct val="80000"/>
              </a:lnSpc>
              <a:spcBef>
                <a:spcPts val="306"/>
              </a:spcBef>
              <a:spcAft>
                <a:spcPts val="0"/>
              </a:spcAft>
              <a:buSzPct val="25000"/>
              <a:buNone/>
            </a:pPr>
            <a:r>
              <a:rPr lang="fr" sz="1020" b="1" i="0" u="none" strike="noStrike" cap="none">
                <a:solidFill>
                  <a:schemeClr val="dk1"/>
                </a:solidFill>
                <a:latin typeface="Calibri"/>
                <a:ea typeface="Calibri"/>
                <a:cs typeface="Calibri"/>
                <a:sym typeface="Calibri"/>
              </a:rPr>
              <a:t>2.2.3.1 Mise en évidence</a:t>
            </a:r>
          </a:p>
          <a:p>
            <a:pPr marL="0" marR="0" lvl="0" indent="0" algn="l" rtl="0">
              <a:lnSpc>
                <a:spcPct val="80000"/>
              </a:lnSpc>
              <a:spcBef>
                <a:spcPts val="306"/>
              </a:spcBef>
              <a:spcAft>
                <a:spcPts val="0"/>
              </a:spcAft>
              <a:buSzPct val="25000"/>
              <a:buNone/>
            </a:pPr>
            <a:r>
              <a:rPr lang="fr" sz="1020" b="0" i="0" u="none" strike="noStrike" cap="none">
                <a:solidFill>
                  <a:schemeClr val="dk1"/>
                </a:solidFill>
                <a:latin typeface="Calibri"/>
                <a:ea typeface="Calibri"/>
                <a:cs typeface="Calibri"/>
                <a:sym typeface="Calibri"/>
              </a:rPr>
              <a:t>Le terme de plasmide a été créé en 1952 par Lederberg pour désigner tout élément génétique cytoplasmique, comme le facteur F. Les plasmides de résistance aux antibiotiques ont été découverts en 1956 au Japon à l'occasion d'une épidémie de dysenterie bacillaire </a:t>
            </a:r>
            <a:r>
              <a:rPr lang="fr" sz="1020" b="0" i="1" u="none" strike="noStrike" cap="none">
                <a:solidFill>
                  <a:schemeClr val="dk1"/>
                </a:solidFill>
                <a:latin typeface="Calibri"/>
                <a:ea typeface="Calibri"/>
                <a:cs typeface="Calibri"/>
                <a:sym typeface="Calibri"/>
              </a:rPr>
              <a:t>(Shigella dysenteriae)</a:t>
            </a:r>
            <a:r>
              <a:rPr lang="fr" sz="1020" b="0" i="0" u="none" strike="noStrike" cap="none">
                <a:solidFill>
                  <a:schemeClr val="dk1"/>
                </a:solidFill>
                <a:latin typeface="Calibri"/>
                <a:ea typeface="Calibri"/>
                <a:cs typeface="Calibri"/>
                <a:sym typeface="Calibri"/>
              </a:rPr>
              <a:t> à bacilles résistants.</a:t>
            </a:r>
          </a:p>
          <a:p>
            <a:pPr marL="0" marR="0" lvl="0" indent="0" algn="l" rtl="0">
              <a:lnSpc>
                <a:spcPct val="80000"/>
              </a:lnSpc>
              <a:spcBef>
                <a:spcPts val="306"/>
              </a:spcBef>
              <a:spcAft>
                <a:spcPts val="0"/>
              </a:spcAft>
              <a:buSzPct val="25000"/>
              <a:buNone/>
            </a:pPr>
            <a:r>
              <a:rPr lang="fr" sz="1020" b="1" i="0" u="none" strike="noStrike" cap="none">
                <a:solidFill>
                  <a:schemeClr val="dk1"/>
                </a:solidFill>
                <a:latin typeface="Calibri"/>
                <a:ea typeface="Calibri"/>
                <a:cs typeface="Calibri"/>
                <a:sym typeface="Calibri"/>
              </a:rPr>
              <a:t>2.2.3.2 Propriétés biologiques portées par les plasmides</a:t>
            </a:r>
          </a:p>
          <a:p>
            <a:pPr marL="0" marR="0" lvl="0" indent="0" algn="l" rtl="0">
              <a:lnSpc>
                <a:spcPct val="80000"/>
              </a:lnSpc>
              <a:spcBef>
                <a:spcPts val="306"/>
              </a:spcBef>
              <a:spcAft>
                <a:spcPts val="0"/>
              </a:spcAft>
              <a:buSzPct val="25000"/>
              <a:buNone/>
            </a:pPr>
            <a:r>
              <a:rPr lang="fr" sz="1020" b="0" i="0" u="none" strike="noStrike" cap="none">
                <a:solidFill>
                  <a:schemeClr val="dk1"/>
                </a:solidFill>
                <a:latin typeface="Calibri"/>
                <a:ea typeface="Calibri"/>
                <a:cs typeface="Calibri"/>
                <a:sym typeface="Calibri"/>
              </a:rPr>
              <a:t>Les gènes portés par les plasmides peuvent coder pour la synthèse de protéines qui confèrent des propriétés biologiques diverses : résistance aux antibiotiques (bêta-lactamines, aminosides, phénicols, cyclines, macrolides) chez les bactéries à Gram positif ou négatif ; résistance aux antiseptiques mercuriels, aux métaux lourds (antimoine, argent, bismuth...) ; résistance aux bactériophages. Les plasmides permettent ainsi aux bactéries de s'adapter à un environnement hostile.</a:t>
            </a:r>
          </a:p>
          <a:p>
            <a:pPr marL="0" marR="0" lvl="0" indent="0" algn="l" rtl="0">
              <a:lnSpc>
                <a:spcPct val="80000"/>
              </a:lnSpc>
              <a:spcBef>
                <a:spcPts val="306"/>
              </a:spcBef>
              <a:spcAft>
                <a:spcPts val="0"/>
              </a:spcAft>
              <a:buSzPct val="25000"/>
              <a:buNone/>
            </a:pPr>
            <a:r>
              <a:rPr lang="fr" sz="1020" b="0" i="0" u="none" strike="noStrike" cap="none">
                <a:solidFill>
                  <a:schemeClr val="dk1"/>
                </a:solidFill>
                <a:latin typeface="Calibri"/>
                <a:ea typeface="Calibri"/>
                <a:cs typeface="Calibri"/>
                <a:sym typeface="Calibri"/>
              </a:rPr>
              <a:t>La virulence des bactéries peut aussi être à médiation plasmique : pouvoir pathogène des colibacilles entéropathogènes (diarrhées des voyageurs), pouvoir pathogène des staphylocoques dans l'impétigo (exfoliatine).</a:t>
            </a:r>
          </a:p>
          <a:p>
            <a:pPr marL="0" marR="0" lvl="0" indent="0" algn="l" rtl="0">
              <a:lnSpc>
                <a:spcPct val="80000"/>
              </a:lnSpc>
              <a:spcBef>
                <a:spcPts val="306"/>
              </a:spcBef>
              <a:spcAft>
                <a:spcPts val="0"/>
              </a:spcAft>
              <a:buSzPct val="25000"/>
              <a:buNone/>
            </a:pPr>
            <a:r>
              <a:rPr lang="fr" sz="1020" b="0" i="0" u="none" strike="noStrike" cap="none">
                <a:solidFill>
                  <a:schemeClr val="dk1"/>
                </a:solidFill>
                <a:latin typeface="Calibri"/>
                <a:ea typeface="Calibri"/>
                <a:cs typeface="Calibri"/>
                <a:sym typeface="Calibri"/>
              </a:rPr>
              <a:t>Les plasmides peuvent également coder pour la synthèse de bactériocines qui inhibent la croissance d'autres bactéries (ex. : colicines létales pour les entérobactéries). Ils peuvent aussi porter les gènes qui codent pour le métabolisme du lactose ou de la lysine chez les </a:t>
            </a:r>
            <a:r>
              <a:rPr lang="fr" sz="1020" b="0" i="1" u="none" strike="noStrike" cap="none">
                <a:solidFill>
                  <a:schemeClr val="dk1"/>
                </a:solidFill>
                <a:latin typeface="Calibri"/>
                <a:ea typeface="Calibri"/>
                <a:cs typeface="Calibri"/>
                <a:sym typeface="Calibri"/>
              </a:rPr>
              <a:t>Proteus</a:t>
            </a:r>
            <a:r>
              <a:rPr lang="fr" sz="1020" b="0" i="0" u="none" strike="noStrike" cap="none">
                <a:solidFill>
                  <a:schemeClr val="dk1"/>
                </a:solidFill>
                <a:latin typeface="Calibri"/>
                <a:ea typeface="Calibri"/>
                <a:cs typeface="Calibri"/>
                <a:sym typeface="Calibri"/>
              </a:rPr>
              <a:t>, la production de H</a:t>
            </a:r>
            <a:r>
              <a:rPr lang="fr" sz="1020" b="0" i="0" u="none" strike="noStrike" cap="none" baseline="-25000">
                <a:solidFill>
                  <a:schemeClr val="dk1"/>
                </a:solidFill>
                <a:latin typeface="Calibri"/>
                <a:ea typeface="Calibri"/>
                <a:cs typeface="Calibri"/>
                <a:sym typeface="Calibri"/>
              </a:rPr>
              <a:t>2</a:t>
            </a:r>
            <a:r>
              <a:rPr lang="fr" sz="1020" b="0" i="0" u="none" strike="noStrike" cap="none">
                <a:solidFill>
                  <a:schemeClr val="dk1"/>
                </a:solidFill>
                <a:latin typeface="Calibri"/>
                <a:ea typeface="Calibri"/>
                <a:cs typeface="Calibri"/>
                <a:sym typeface="Calibri"/>
              </a:rPr>
              <a:t>S chez </a:t>
            </a:r>
            <a:r>
              <a:rPr lang="fr" sz="1020" b="0" i="1" u="none" strike="noStrike" cap="none">
                <a:solidFill>
                  <a:schemeClr val="dk1"/>
                </a:solidFill>
                <a:latin typeface="Calibri"/>
                <a:ea typeface="Calibri"/>
                <a:cs typeface="Calibri"/>
                <a:sym typeface="Calibri"/>
              </a:rPr>
              <a:t>E.coli</a:t>
            </a:r>
            <a:r>
              <a:rPr lang="fr" sz="1020" b="0" i="0" u="none" strike="noStrike" cap="none">
                <a:solidFill>
                  <a:schemeClr val="dk1"/>
                </a:solidFill>
                <a:latin typeface="Calibri"/>
                <a:ea typeface="Calibri"/>
                <a:cs typeface="Calibri"/>
                <a:sym typeface="Calibri"/>
              </a:rPr>
              <a:t>, la dégradation du toluène ou de l'octane chez les Pseudomonas...</a:t>
            </a:r>
          </a:p>
          <a:p>
            <a:pPr marL="0" marR="0" lvl="0" indent="0" algn="l" rtl="0">
              <a:lnSpc>
                <a:spcPct val="80000"/>
              </a:lnSpc>
              <a:spcBef>
                <a:spcPts val="306"/>
              </a:spcBef>
              <a:spcAft>
                <a:spcPts val="0"/>
              </a:spcAft>
              <a:buSzPct val="25000"/>
              <a:buNone/>
            </a:pPr>
            <a:r>
              <a:rPr lang="fr" sz="1020" b="0" i="0" u="none" strike="noStrike" cap="none">
                <a:solidFill>
                  <a:schemeClr val="dk1"/>
                </a:solidFill>
                <a:latin typeface="Calibri"/>
                <a:ea typeface="Calibri"/>
                <a:cs typeface="Calibri"/>
                <a:sym typeface="Calibri"/>
              </a:rPr>
              <a:t>Les plasmides possèdent des gènes qui assurent leur réplication autonome. Certains plasmides possèdent aussi des gènes qui assurent leur transfert par conjugaison (plasmides conjugatifs). Des classifications de plasmides par classes d'incompatibilité (Inc) ont été établies. Deux plasmides s'excluant mutuellement, c'est-à-dire ne pouvant coexister dans la même bactérie, appartiennent au même groupe d'incompatibilité.	</a:t>
            </a:r>
          </a:p>
          <a:p>
            <a:pPr marL="0" marR="0" lvl="0" indent="0" algn="l" rtl="0">
              <a:lnSpc>
                <a:spcPct val="80000"/>
              </a:lnSpc>
              <a:spcBef>
                <a:spcPts val="306"/>
              </a:spcBef>
              <a:spcAft>
                <a:spcPts val="0"/>
              </a:spcAft>
              <a:buSzPct val="25000"/>
              <a:buNone/>
            </a:pPr>
            <a:r>
              <a:rPr lang="fr" sz="1020" b="0" i="0" u="none" strike="noStrike" cap="none">
                <a:solidFill>
                  <a:schemeClr val="dk1"/>
                </a:solidFill>
                <a:latin typeface="Calibri"/>
                <a:ea typeface="Calibri"/>
                <a:cs typeface="Calibri"/>
                <a:sym typeface="Calibri"/>
              </a:rPr>
              <a:t>Le CP 32 est le plus  conservé. Toutefois  il presente aussi des zones de variabilités  qui lui permettent </a:t>
            </a:r>
          </a:p>
          <a:p>
            <a:pPr marL="0" marR="0" lvl="0" indent="0" algn="l" rtl="0">
              <a:lnSpc>
                <a:spcPct val="80000"/>
              </a:lnSpc>
              <a:spcBef>
                <a:spcPts val="306"/>
              </a:spcBef>
              <a:spcAft>
                <a:spcPts val="0"/>
              </a:spcAft>
              <a:buSzPct val="25000"/>
              <a:buNone/>
            </a:pPr>
            <a:r>
              <a:rPr lang="fr" sz="1020" b="0" i="0" u="none" strike="noStrike" cap="none">
                <a:solidFill>
                  <a:schemeClr val="dk1"/>
                </a:solidFill>
                <a:latin typeface="Calibri"/>
                <a:ea typeface="Calibri"/>
                <a:cs typeface="Calibri"/>
                <a:sym typeface="Calibri"/>
              </a:rPr>
              <a:t>De s’adapter aux differents hotes , d’expliquer la possible reinfestation  ? C’est ce stype de plasmide qui explique aussi par sa  sensibilité à la chaleur  pourquoi certains mamifères ou reservoirs  sont moins cliniquement affectés ( il ya moins de replication de la partie palsmidique )</a:t>
            </a:r>
          </a:p>
        </p:txBody>
      </p:sp>
      <p:sp>
        <p:nvSpPr>
          <p:cNvPr id="159" name="Shape 159"/>
          <p:cNvSpPr txBox="1">
            <a:spLocks noGrp="1"/>
          </p:cNvSpPr>
          <p:nvPr>
            <p:ph type="sldNum" idx="12"/>
          </p:nvPr>
        </p:nvSpPr>
        <p:spPr>
          <a:xfrm>
            <a:off x="3883851" y="8684899"/>
            <a:ext cx="2972547" cy="457639"/>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fr" sz="1200">
                <a:solidFill>
                  <a:schemeClr val="dk1"/>
                </a:solidFill>
                <a:latin typeface="Calibri"/>
                <a:ea typeface="Calibri"/>
                <a:cs typeface="Calibri"/>
                <a:sym typeface="Calibri"/>
              </a:rPr>
              <a:t>4</a:t>
            </a:fld>
            <a:endParaRPr lang="fr" sz="1200">
              <a:solidFill>
                <a:schemeClr val="dk1"/>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Shape 150"/>
          <p:cNvSpPr txBox="1">
            <a:spLocks noGrp="1"/>
          </p:cNvSpPr>
          <p:nvPr>
            <p:ph type="body" idx="1"/>
          </p:nvPr>
        </p:nvSpPr>
        <p:spPr>
          <a:xfrm>
            <a:off x="685479" y="4343912"/>
            <a:ext cx="5487040" cy="4114361"/>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151" name="Shape 15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Shape 228"/>
          <p:cNvSpPr txBox="1">
            <a:spLocks noGrp="1"/>
          </p:cNvSpPr>
          <p:nvPr>
            <p:ph type="body" idx="1"/>
          </p:nvPr>
        </p:nvSpPr>
        <p:spPr>
          <a:xfrm>
            <a:off x="685479" y="4343912"/>
            <a:ext cx="5487040" cy="4114361"/>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229" name="Shape 22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Shape 296"/>
          <p:cNvSpPr txBox="1">
            <a:spLocks noGrp="1"/>
          </p:cNvSpPr>
          <p:nvPr>
            <p:ph type="body" idx="1"/>
          </p:nvPr>
        </p:nvSpPr>
        <p:spPr>
          <a:xfrm>
            <a:off x="685479" y="4343912"/>
            <a:ext cx="5487040" cy="4114361"/>
          </a:xfrm>
          <a:prstGeom prst="rect">
            <a:avLst/>
          </a:prstGeom>
          <a:noFill/>
          <a:ln>
            <a:noFill/>
          </a:ln>
        </p:spPr>
        <p:txBody>
          <a:bodyPr lIns="91425" tIns="91425" rIns="91425" bIns="91425" anchor="ctr" anchorCtr="0">
            <a:noAutofit/>
          </a:bodyPr>
          <a:lstStyle/>
          <a:p>
            <a:pPr lvl="0" rtl="0">
              <a:spcBef>
                <a:spcPts val="0"/>
              </a:spcBef>
              <a:buClr>
                <a:schemeClr val="dk1"/>
              </a:buClr>
              <a:buSzPct val="25000"/>
              <a:buFont typeface="Arial"/>
              <a:buNone/>
            </a:pPr>
            <a:r>
              <a:rPr lang="fr" sz="1200">
                <a:solidFill>
                  <a:schemeClr val="dk1"/>
                </a:solidFill>
                <a:latin typeface="Calibri"/>
                <a:ea typeface="Calibri"/>
                <a:cs typeface="Calibri"/>
                <a:sym typeface="Calibri"/>
              </a:rPr>
              <a:t>There are probably more individual bacteriophages in the biosphere than there are of any other group of organisms, including all the   </a:t>
            </a:r>
            <a:r>
              <a:rPr lang="fr" sz="1200" u="sng">
                <a:solidFill>
                  <a:schemeClr val="hlink"/>
                </a:solidFill>
                <a:latin typeface="Calibri"/>
                <a:ea typeface="Calibri"/>
                <a:cs typeface="Calibri"/>
                <a:sym typeface="Calibri"/>
                <a:hlinkClick r:id="rId3"/>
              </a:rPr>
              <a:t>prokaryotes</a:t>
            </a:r>
            <a:r>
              <a:rPr lang="fr" sz="1200">
                <a:solidFill>
                  <a:schemeClr val="dk1"/>
                </a:solidFill>
                <a:latin typeface="Calibri"/>
                <a:ea typeface="Calibri"/>
                <a:cs typeface="Calibri"/>
                <a:sym typeface="Calibri"/>
              </a:rPr>
              <a:t>. Until recently nobody knew how to get even an approximate estimate of how many phages there are, but a little over ten years ago, it occurred to someone that at least for the best studied group of phages, the tailed phages, their shape is so distinctive that their numbers in aquatic environments could be estimated simply by centrifuging them onto an electron microscope sample grid and counting them. Astonishingly, in coastal sea water there are typically as many as 10 7 (ten million) tailed phages per milliliter. In some fresh water sources there are up to 10 9 (a billion) per milliliter. Although there is still little information about how uniform is the distribution of phages around the globe, these numbers give at least a rough basis for calculating the global population. The remarkable result of such a calculation is that there may be as many as 10 30 tailed phage globally. For people who like their numbers written out, that’s 1,000,000,000,000,000,000,000,000,000,000. If you were to gather them all up and weigh them, they would outweigh the world population of elephants by a thousand-fold or more. </a:t>
            </a:r>
          </a:p>
          <a:p>
            <a:pPr lvl="0" rtl="0">
              <a:spcBef>
                <a:spcPts val="360"/>
              </a:spcBef>
              <a:buClr>
                <a:schemeClr val="dk1"/>
              </a:buClr>
              <a:buFont typeface="Arial"/>
              <a:buNone/>
            </a:pPr>
            <a:endParaRPr sz="1200">
              <a:solidFill>
                <a:schemeClr val="dk1"/>
              </a:solidFill>
              <a:latin typeface="Calibri"/>
              <a:ea typeface="Calibri"/>
              <a:cs typeface="Calibri"/>
              <a:sym typeface="Calibri"/>
            </a:endParaRPr>
          </a:p>
          <a:p>
            <a:pPr lvl="0" rtl="0">
              <a:spcBef>
                <a:spcPts val="360"/>
              </a:spcBef>
              <a:buClr>
                <a:schemeClr val="dk1"/>
              </a:buClr>
              <a:buSzPct val="25000"/>
              <a:buFont typeface="Arial"/>
              <a:buNone/>
            </a:pPr>
            <a:r>
              <a:rPr lang="fr" sz="1200">
                <a:solidFill>
                  <a:schemeClr val="dk1"/>
                </a:solidFill>
                <a:latin typeface="Calibri"/>
                <a:ea typeface="Calibri"/>
                <a:cs typeface="Calibri"/>
                <a:sym typeface="Calibri"/>
              </a:rPr>
              <a:t>"If phages were the size of a beetle, they would cover the Earth and be many miles deep." </a:t>
            </a:r>
          </a:p>
          <a:p>
            <a:pPr lvl="0">
              <a:spcBef>
                <a:spcPts val="0"/>
              </a:spcBef>
              <a:buNone/>
            </a:pPr>
            <a:endParaRPr/>
          </a:p>
        </p:txBody>
      </p:sp>
      <p:sp>
        <p:nvSpPr>
          <p:cNvPr id="297" name="Shape 29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Shape 307"/>
          <p:cNvSpPr txBox="1">
            <a:spLocks noGrp="1"/>
          </p:cNvSpPr>
          <p:nvPr>
            <p:ph type="body" idx="1"/>
          </p:nvPr>
        </p:nvSpPr>
        <p:spPr>
          <a:xfrm>
            <a:off x="685479" y="4343912"/>
            <a:ext cx="5487040" cy="4114361"/>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308" name="Shape 3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Shape 355"/>
          <p:cNvSpPr txBox="1">
            <a:spLocks noGrp="1"/>
          </p:cNvSpPr>
          <p:nvPr>
            <p:ph type="body" idx="1"/>
          </p:nvPr>
        </p:nvSpPr>
        <p:spPr>
          <a:xfrm>
            <a:off x="685479" y="4343912"/>
            <a:ext cx="5487040" cy="4114361"/>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356" name="Shape 35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251753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Shape 362"/>
          <p:cNvSpPr txBox="1">
            <a:spLocks noGrp="1"/>
          </p:cNvSpPr>
          <p:nvPr>
            <p:ph type="body" idx="1"/>
          </p:nvPr>
        </p:nvSpPr>
        <p:spPr>
          <a:xfrm>
            <a:off x="685479" y="4343912"/>
            <a:ext cx="5487040" cy="4114361"/>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363" name="Shape 36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9"/>
        <p:cNvGrpSpPr/>
        <p:nvPr/>
      </p:nvGrpSpPr>
      <p:grpSpPr>
        <a:xfrm>
          <a:off x="0" y="0"/>
          <a:ext cx="0" cy="0"/>
          <a:chOff x="0" y="0"/>
          <a:chExt cx="0" cy="0"/>
        </a:xfrm>
      </p:grpSpPr>
      <p:sp>
        <p:nvSpPr>
          <p:cNvPr id="10" name="Shape 10"/>
          <p:cNvSpPr txBox="1">
            <a:spLocks noGrp="1"/>
          </p:cNvSpPr>
          <p:nvPr>
            <p:ph type="ctrTitle"/>
          </p:nvPr>
        </p:nvSpPr>
        <p:spPr>
          <a:xfrm>
            <a:off x="311708" y="992766"/>
            <a:ext cx="8520600" cy="2736900"/>
          </a:xfrm>
          <a:prstGeom prst="rect">
            <a:avLst/>
          </a:prstGeom>
        </p:spPr>
        <p:txBody>
          <a:bodyPr lIns="91425" tIns="91425" rIns="91425" bIns="91425" anchor="b" anchorCtr="0"/>
          <a:lstStyle>
            <a:lvl1pPr lvl="0" algn="ctr">
              <a:spcBef>
                <a:spcPts val="0"/>
              </a:spcBef>
              <a:buSzPct val="100000"/>
              <a:defRPr sz="5200"/>
            </a:lvl1pPr>
            <a:lvl2pPr lvl="1" algn="ctr">
              <a:spcBef>
                <a:spcPts val="0"/>
              </a:spcBef>
              <a:buSzPct val="100000"/>
              <a:defRPr sz="5200"/>
            </a:lvl2pPr>
            <a:lvl3pPr lvl="2" algn="ctr">
              <a:spcBef>
                <a:spcPts val="0"/>
              </a:spcBef>
              <a:buSzPct val="100000"/>
              <a:defRPr sz="5200"/>
            </a:lvl3pPr>
            <a:lvl4pPr lvl="3" algn="ctr">
              <a:spcBef>
                <a:spcPts val="0"/>
              </a:spcBef>
              <a:buSzPct val="100000"/>
              <a:defRPr sz="5200"/>
            </a:lvl4pPr>
            <a:lvl5pPr lvl="4" algn="ctr">
              <a:spcBef>
                <a:spcPts val="0"/>
              </a:spcBef>
              <a:buSzPct val="100000"/>
              <a:defRPr sz="5200"/>
            </a:lvl5pPr>
            <a:lvl6pPr lvl="5" algn="ctr">
              <a:spcBef>
                <a:spcPts val="0"/>
              </a:spcBef>
              <a:buSzPct val="100000"/>
              <a:defRPr sz="5200"/>
            </a:lvl6pPr>
            <a:lvl7pPr lvl="6" algn="ctr">
              <a:spcBef>
                <a:spcPts val="0"/>
              </a:spcBef>
              <a:buSzPct val="100000"/>
              <a:defRPr sz="5200"/>
            </a:lvl7pPr>
            <a:lvl8pPr lvl="7" algn="ctr">
              <a:spcBef>
                <a:spcPts val="0"/>
              </a:spcBef>
              <a:buSzPct val="100000"/>
              <a:defRPr sz="5200"/>
            </a:lvl8pPr>
            <a:lvl9pPr lvl="8" algn="ctr">
              <a:spcBef>
                <a:spcPts val="0"/>
              </a:spcBef>
              <a:buSzPct val="100000"/>
              <a:defRPr sz="5200"/>
            </a:lvl9pPr>
          </a:lstStyle>
          <a:p>
            <a:endParaRPr/>
          </a:p>
        </p:txBody>
      </p:sp>
      <p:sp>
        <p:nvSpPr>
          <p:cNvPr id="11" name="Shape 11"/>
          <p:cNvSpPr txBox="1">
            <a:spLocks noGrp="1"/>
          </p:cNvSpPr>
          <p:nvPr>
            <p:ph type="subTitle" idx="1"/>
          </p:nvPr>
        </p:nvSpPr>
        <p:spPr>
          <a:xfrm>
            <a:off x="311700" y="3778833"/>
            <a:ext cx="8520600" cy="1056900"/>
          </a:xfrm>
          <a:prstGeom prst="rect">
            <a:avLst/>
          </a:prstGeom>
        </p:spPr>
        <p:txBody>
          <a:bodyPr lIns="91425" tIns="91425" rIns="91425" bIns="91425" anchor="t" anchorCtr="0"/>
          <a:lstStyle>
            <a:lvl1pPr lvl="0" algn="ctr">
              <a:lnSpc>
                <a:spcPct val="100000"/>
              </a:lnSpc>
              <a:spcBef>
                <a:spcPts val="0"/>
              </a:spcBef>
              <a:spcAft>
                <a:spcPts val="0"/>
              </a:spcAft>
              <a:buSzPct val="100000"/>
              <a:buNone/>
              <a:defRPr sz="2800"/>
            </a:lvl1pPr>
            <a:lvl2pPr lvl="1" algn="ctr">
              <a:lnSpc>
                <a:spcPct val="100000"/>
              </a:lnSpc>
              <a:spcBef>
                <a:spcPts val="0"/>
              </a:spcBef>
              <a:spcAft>
                <a:spcPts val="0"/>
              </a:spcAft>
              <a:buSzPct val="100000"/>
              <a:buNone/>
              <a:defRPr sz="2800"/>
            </a:lvl2pPr>
            <a:lvl3pPr lvl="2" algn="ctr">
              <a:lnSpc>
                <a:spcPct val="100000"/>
              </a:lnSpc>
              <a:spcBef>
                <a:spcPts val="0"/>
              </a:spcBef>
              <a:spcAft>
                <a:spcPts val="0"/>
              </a:spcAft>
              <a:buSzPct val="100000"/>
              <a:buNone/>
              <a:defRPr sz="2800"/>
            </a:lvl3pPr>
            <a:lvl4pPr lvl="3" algn="ctr">
              <a:lnSpc>
                <a:spcPct val="100000"/>
              </a:lnSpc>
              <a:spcBef>
                <a:spcPts val="0"/>
              </a:spcBef>
              <a:spcAft>
                <a:spcPts val="0"/>
              </a:spcAft>
              <a:buSzPct val="100000"/>
              <a:buNone/>
              <a:defRPr sz="2800"/>
            </a:lvl4pPr>
            <a:lvl5pPr lvl="4" algn="ctr">
              <a:lnSpc>
                <a:spcPct val="100000"/>
              </a:lnSpc>
              <a:spcBef>
                <a:spcPts val="0"/>
              </a:spcBef>
              <a:spcAft>
                <a:spcPts val="0"/>
              </a:spcAft>
              <a:buSzPct val="100000"/>
              <a:buNone/>
              <a:defRPr sz="2800"/>
            </a:lvl5pPr>
            <a:lvl6pPr lvl="5" algn="ctr">
              <a:lnSpc>
                <a:spcPct val="100000"/>
              </a:lnSpc>
              <a:spcBef>
                <a:spcPts val="0"/>
              </a:spcBef>
              <a:spcAft>
                <a:spcPts val="0"/>
              </a:spcAft>
              <a:buSzPct val="100000"/>
              <a:buNone/>
              <a:defRPr sz="2800"/>
            </a:lvl6pPr>
            <a:lvl7pPr lvl="6" algn="ctr">
              <a:lnSpc>
                <a:spcPct val="100000"/>
              </a:lnSpc>
              <a:spcBef>
                <a:spcPts val="0"/>
              </a:spcBef>
              <a:spcAft>
                <a:spcPts val="0"/>
              </a:spcAft>
              <a:buSzPct val="100000"/>
              <a:buNone/>
              <a:defRPr sz="2800"/>
            </a:lvl7pPr>
            <a:lvl8pPr lvl="7" algn="ctr">
              <a:lnSpc>
                <a:spcPct val="100000"/>
              </a:lnSpc>
              <a:spcBef>
                <a:spcPts val="0"/>
              </a:spcBef>
              <a:spcAft>
                <a:spcPts val="0"/>
              </a:spcAft>
              <a:buSzPct val="100000"/>
              <a:buNone/>
              <a:defRPr sz="2800"/>
            </a:lvl8pPr>
            <a:lvl9pPr lvl="8" algn="ctr">
              <a:lnSpc>
                <a:spcPct val="100000"/>
              </a:lnSpc>
              <a:spcBef>
                <a:spcPts val="0"/>
              </a:spcBef>
              <a:spcAft>
                <a:spcPts val="0"/>
              </a:spcAft>
              <a:buSzPct val="100000"/>
              <a:buNone/>
              <a:defRPr sz="2800"/>
            </a:lvl9pPr>
          </a:lstStyle>
          <a:p>
            <a:endParaRPr/>
          </a:p>
        </p:txBody>
      </p:sp>
      <p:sp>
        <p:nvSpPr>
          <p:cNvPr id="12" name="Shape 12"/>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pPr lvl="0">
              <a:spcBef>
                <a:spcPts val="0"/>
              </a:spcBef>
              <a:buNone/>
            </a:pPr>
            <a:fld id="{00000000-1234-1234-1234-123412341234}" type="slidenum">
              <a:rPr lang="fr"/>
              <a:t>‹N°›</a:t>
            </a:fld>
            <a:endParaRPr lang="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Big number">
    <p:spTree>
      <p:nvGrpSpPr>
        <p:cNvPr id="1" name="Shape 44"/>
        <p:cNvGrpSpPr/>
        <p:nvPr/>
      </p:nvGrpSpPr>
      <p:grpSpPr>
        <a:xfrm>
          <a:off x="0" y="0"/>
          <a:ext cx="0" cy="0"/>
          <a:chOff x="0" y="0"/>
          <a:chExt cx="0" cy="0"/>
        </a:xfrm>
      </p:grpSpPr>
      <p:sp>
        <p:nvSpPr>
          <p:cNvPr id="45" name="Shape 45"/>
          <p:cNvSpPr txBox="1">
            <a:spLocks noGrp="1"/>
          </p:cNvSpPr>
          <p:nvPr>
            <p:ph type="title"/>
          </p:nvPr>
        </p:nvSpPr>
        <p:spPr>
          <a:xfrm>
            <a:off x="311700" y="1474833"/>
            <a:ext cx="8520600" cy="2618100"/>
          </a:xfrm>
          <a:prstGeom prst="rect">
            <a:avLst/>
          </a:prstGeom>
        </p:spPr>
        <p:txBody>
          <a:bodyPr lIns="91425" tIns="91425" rIns="91425" bIns="91425" anchor="b" anchorCtr="0"/>
          <a:lstStyle>
            <a:lvl1pPr lvl="0" algn="ctr">
              <a:spcBef>
                <a:spcPts val="0"/>
              </a:spcBef>
              <a:buSzPct val="100000"/>
              <a:defRPr sz="12000"/>
            </a:lvl1pPr>
            <a:lvl2pPr lvl="1" algn="ctr">
              <a:spcBef>
                <a:spcPts val="0"/>
              </a:spcBef>
              <a:buSzPct val="100000"/>
              <a:defRPr sz="12000"/>
            </a:lvl2pPr>
            <a:lvl3pPr lvl="2" algn="ctr">
              <a:spcBef>
                <a:spcPts val="0"/>
              </a:spcBef>
              <a:buSzPct val="100000"/>
              <a:defRPr sz="12000"/>
            </a:lvl3pPr>
            <a:lvl4pPr lvl="3" algn="ctr">
              <a:spcBef>
                <a:spcPts val="0"/>
              </a:spcBef>
              <a:buSzPct val="100000"/>
              <a:defRPr sz="12000"/>
            </a:lvl4pPr>
            <a:lvl5pPr lvl="4" algn="ctr">
              <a:spcBef>
                <a:spcPts val="0"/>
              </a:spcBef>
              <a:buSzPct val="100000"/>
              <a:defRPr sz="12000"/>
            </a:lvl5pPr>
            <a:lvl6pPr lvl="5" algn="ctr">
              <a:spcBef>
                <a:spcPts val="0"/>
              </a:spcBef>
              <a:buSzPct val="100000"/>
              <a:defRPr sz="12000"/>
            </a:lvl6pPr>
            <a:lvl7pPr lvl="6" algn="ctr">
              <a:spcBef>
                <a:spcPts val="0"/>
              </a:spcBef>
              <a:buSzPct val="100000"/>
              <a:defRPr sz="12000"/>
            </a:lvl7pPr>
            <a:lvl8pPr lvl="7" algn="ctr">
              <a:spcBef>
                <a:spcPts val="0"/>
              </a:spcBef>
              <a:buSzPct val="100000"/>
              <a:defRPr sz="12000"/>
            </a:lvl8pPr>
            <a:lvl9pPr lvl="8" algn="ctr">
              <a:spcBef>
                <a:spcPts val="0"/>
              </a:spcBef>
              <a:buSzPct val="100000"/>
              <a:defRPr sz="12000"/>
            </a:lvl9pPr>
          </a:lstStyle>
          <a:p>
            <a:endParaRPr/>
          </a:p>
        </p:txBody>
      </p:sp>
      <p:sp>
        <p:nvSpPr>
          <p:cNvPr id="46" name="Shape 46"/>
          <p:cNvSpPr txBox="1">
            <a:spLocks noGrp="1"/>
          </p:cNvSpPr>
          <p:nvPr>
            <p:ph type="body" idx="1"/>
          </p:nvPr>
        </p:nvSpPr>
        <p:spPr>
          <a:xfrm>
            <a:off x="311700" y="4202966"/>
            <a:ext cx="8520600" cy="1734300"/>
          </a:xfrm>
          <a:prstGeom prst="rect">
            <a:avLst/>
          </a:prstGeom>
        </p:spPr>
        <p:txBody>
          <a:bodyPr lIns="91425" tIns="91425" rIns="91425" bIns="91425" anchor="t" anchorCtr="0"/>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a:endParaRPr/>
          </a:p>
        </p:txBody>
      </p:sp>
      <p:sp>
        <p:nvSpPr>
          <p:cNvPr id="47" name="Shape 47"/>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pPr lvl="0">
              <a:spcBef>
                <a:spcPts val="0"/>
              </a:spcBef>
              <a:buNone/>
            </a:pPr>
            <a:fld id="{00000000-1234-1234-1234-123412341234}" type="slidenum">
              <a:rPr lang="fr"/>
              <a:t>‹N°›</a:t>
            </a:fld>
            <a:endParaRPr lang="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pPr lvl="0">
              <a:spcBef>
                <a:spcPts val="0"/>
              </a:spcBef>
              <a:buNone/>
            </a:pPr>
            <a:fld id="{00000000-1234-1234-1234-123412341234}" type="slidenum">
              <a:rPr lang="fr"/>
              <a:t>‹N°›</a:t>
            </a:fld>
            <a:endParaRPr lang="f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60"/>
        <p:cNvGrpSpPr/>
        <p:nvPr/>
      </p:nvGrpSpPr>
      <p:grpSpPr>
        <a:xfrm>
          <a:off x="0" y="0"/>
          <a:ext cx="0" cy="0"/>
          <a:chOff x="0" y="0"/>
          <a:chExt cx="0" cy="0"/>
        </a:xfrm>
      </p:grpSpPr>
      <p:sp>
        <p:nvSpPr>
          <p:cNvPr id="61" name="Shape 61"/>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4400" b="0" i="0" u="none" strike="noStrike" cap="none">
                <a:solidFill>
                  <a:schemeClr val="dk1"/>
                </a:solidFill>
                <a:latin typeface="Calibri"/>
                <a:ea typeface="Calibri"/>
                <a:cs typeface="Calibri"/>
                <a:sym typeface="Calibri"/>
              </a:defRPr>
            </a:lvl1pPr>
            <a:lvl2pPr marL="0" marR="0" lvl="1" indent="0" algn="ctr" rtl="0">
              <a:spcBef>
                <a:spcPts val="0"/>
              </a:spcBef>
              <a:spcAft>
                <a:spcPts val="0"/>
              </a:spcAft>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dk1"/>
                </a:solidFill>
                <a:latin typeface="Calibri"/>
                <a:ea typeface="Calibri"/>
                <a:cs typeface="Calibri"/>
                <a:sym typeface="Calibri"/>
              </a:defRPr>
            </a:lvl9pPr>
          </a:lstStyle>
          <a:p>
            <a:endParaRPr/>
          </a:p>
        </p:txBody>
      </p:sp>
      <p:sp>
        <p:nvSpPr>
          <p:cNvPr id="62" name="Shape 62"/>
          <p:cNvSpPr txBox="1">
            <a:spLocks noGrp="1"/>
          </p:cNvSpPr>
          <p:nvPr>
            <p:ph type="body" idx="1"/>
          </p:nvPr>
        </p:nvSpPr>
        <p:spPr>
          <a:xfrm>
            <a:off x="457200" y="1600200"/>
            <a:ext cx="8229600" cy="4526100"/>
          </a:xfrm>
          <a:prstGeom prst="rect">
            <a:avLst/>
          </a:prstGeom>
          <a:noFill/>
          <a:ln>
            <a:noFill/>
          </a:ln>
        </p:spPr>
        <p:txBody>
          <a:bodyPr lIns="91425" tIns="91425" rIns="91425" bIns="91425" anchor="t" anchorCtr="0"/>
          <a:lstStyle>
            <a:lvl1pPr marL="342900" marR="0" lvl="0" indent="-139700" algn="l" rtl="0">
              <a:spcBef>
                <a:spcPts val="640"/>
              </a:spcBef>
              <a:spcAft>
                <a:spcPts val="0"/>
              </a:spcAft>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3" name="Shape 63"/>
          <p:cNvSpPr txBox="1">
            <a:spLocks noGrp="1"/>
          </p:cNvSpPr>
          <p:nvPr>
            <p:ph type="dt" idx="10"/>
          </p:nvPr>
        </p:nvSpPr>
        <p:spPr>
          <a:xfrm>
            <a:off x="457200" y="6356350"/>
            <a:ext cx="2133600" cy="365100"/>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200">
                <a:solidFill>
                  <a:srgbClr val="898989"/>
                </a:solidFill>
                <a:latin typeface="Calibri"/>
                <a:ea typeface="Calibri"/>
                <a:cs typeface="Calibri"/>
                <a:sym typeface="Calibri"/>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64" name="Shape 64"/>
          <p:cNvSpPr txBox="1">
            <a:spLocks noGrp="1"/>
          </p:cNvSpPr>
          <p:nvPr>
            <p:ph type="ftr" idx="11"/>
          </p:nvPr>
        </p:nvSpPr>
        <p:spPr>
          <a:xfrm>
            <a:off x="3124200" y="6356350"/>
            <a:ext cx="2895600" cy="365100"/>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rgbClr val="888888"/>
                </a:solidFill>
                <a:latin typeface="Calibri"/>
                <a:ea typeface="Calibri"/>
                <a:cs typeface="Calibri"/>
                <a:sym typeface="Calibri"/>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65" name="Shape 65"/>
          <p:cNvSpPr txBox="1">
            <a:spLocks noGrp="1"/>
          </p:cNvSpPr>
          <p:nvPr>
            <p:ph type="sldNum" idx="12"/>
          </p:nvPr>
        </p:nvSpPr>
        <p:spPr>
          <a:xfrm>
            <a:off x="6553200" y="6356350"/>
            <a:ext cx="2133600" cy="365100"/>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fr" sz="1200">
                <a:solidFill>
                  <a:srgbClr val="898989"/>
                </a:solidFill>
                <a:latin typeface="Calibri"/>
                <a:ea typeface="Calibri"/>
                <a:cs typeface="Calibri"/>
                <a:sym typeface="Calibri"/>
              </a:rPr>
              <a:t>‹N°›</a:t>
            </a:fld>
            <a:endParaRPr lang="fr" sz="1200">
              <a:solidFill>
                <a:srgbClr val="898989"/>
              </a:solidFill>
              <a:latin typeface="Calibri"/>
              <a:ea typeface="Calibri"/>
              <a:cs typeface="Calibri"/>
              <a:sym typeface="Calibri"/>
            </a:endParaRPr>
          </a:p>
        </p:txBody>
      </p:sp>
    </p:spTree>
    <p:extLst>
      <p:ext uri="{BB962C8B-B14F-4D97-AF65-F5344CB8AC3E}">
        <p14:creationId xmlns:p14="http://schemas.microsoft.com/office/powerpoint/2010/main" val="7330325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311700" y="2867800"/>
            <a:ext cx="8520600" cy="1122300"/>
          </a:xfrm>
          <a:prstGeom prst="rect">
            <a:avLst/>
          </a:prstGeom>
        </p:spPr>
        <p:txBody>
          <a:bodyPr lIns="91425" tIns="91425" rIns="91425" bIns="91425" anchor="ctr" anchorCtr="0"/>
          <a:lstStyle>
            <a:lvl1pPr lvl="0" algn="ctr">
              <a:spcBef>
                <a:spcPts val="0"/>
              </a:spcBef>
              <a:buSzPct val="100000"/>
              <a:defRPr sz="3600"/>
            </a:lvl1pPr>
            <a:lvl2pPr lvl="1" algn="ctr">
              <a:spcBef>
                <a:spcPts val="0"/>
              </a:spcBef>
              <a:buSzPct val="100000"/>
              <a:defRPr sz="3600"/>
            </a:lvl2pPr>
            <a:lvl3pPr lvl="2" algn="ctr">
              <a:spcBef>
                <a:spcPts val="0"/>
              </a:spcBef>
              <a:buSzPct val="100000"/>
              <a:defRPr sz="3600"/>
            </a:lvl3pPr>
            <a:lvl4pPr lvl="3" algn="ctr">
              <a:spcBef>
                <a:spcPts val="0"/>
              </a:spcBef>
              <a:buSzPct val="100000"/>
              <a:defRPr sz="3600"/>
            </a:lvl4pPr>
            <a:lvl5pPr lvl="4" algn="ctr">
              <a:spcBef>
                <a:spcPts val="0"/>
              </a:spcBef>
              <a:buSzPct val="100000"/>
              <a:defRPr sz="3600"/>
            </a:lvl5pPr>
            <a:lvl6pPr lvl="5" algn="ctr">
              <a:spcBef>
                <a:spcPts val="0"/>
              </a:spcBef>
              <a:buSzPct val="100000"/>
              <a:defRPr sz="3600"/>
            </a:lvl6pPr>
            <a:lvl7pPr lvl="6" algn="ctr">
              <a:spcBef>
                <a:spcPts val="0"/>
              </a:spcBef>
              <a:buSzPct val="100000"/>
              <a:defRPr sz="3600"/>
            </a:lvl7pPr>
            <a:lvl8pPr lvl="7" algn="ctr">
              <a:spcBef>
                <a:spcPts val="0"/>
              </a:spcBef>
              <a:buSzPct val="100000"/>
              <a:defRPr sz="3600"/>
            </a:lvl8pPr>
            <a:lvl9pPr lvl="8" algn="ctr">
              <a:spcBef>
                <a:spcPts val="0"/>
              </a:spcBef>
              <a:buSzPct val="100000"/>
              <a:defRPr sz="3600"/>
            </a:lvl9pPr>
          </a:lstStyle>
          <a:p>
            <a:endParaRPr/>
          </a:p>
        </p:txBody>
      </p:sp>
      <p:sp>
        <p:nvSpPr>
          <p:cNvPr id="15" name="Shape 15"/>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pPr lvl="0">
              <a:spcBef>
                <a:spcPts val="0"/>
              </a:spcBef>
              <a:buNone/>
            </a:pPr>
            <a:fld id="{00000000-1234-1234-1234-123412341234}" type="slidenum">
              <a:rPr lang="fr"/>
              <a:t>‹N°›</a:t>
            </a:fld>
            <a:endParaRPr lang="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311700" y="593366"/>
            <a:ext cx="8520600" cy="7635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8" name="Shape 18"/>
          <p:cNvSpPr txBox="1">
            <a:spLocks noGrp="1"/>
          </p:cNvSpPr>
          <p:nvPr>
            <p:ph type="body" idx="1"/>
          </p:nvPr>
        </p:nvSpPr>
        <p:spPr>
          <a:xfrm>
            <a:off x="311700" y="1536633"/>
            <a:ext cx="8520600" cy="45552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9" name="Shape 19"/>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pPr lvl="0">
              <a:spcBef>
                <a:spcPts val="0"/>
              </a:spcBef>
              <a:buNone/>
            </a:pPr>
            <a:fld id="{00000000-1234-1234-1234-123412341234}" type="slidenum">
              <a:rPr lang="fr"/>
              <a:t>‹N°›</a:t>
            </a:fld>
            <a:endParaRPr lang="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311700" y="593366"/>
            <a:ext cx="8520600" cy="7635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2" name="Shape 22"/>
          <p:cNvSpPr txBox="1">
            <a:spLocks noGrp="1"/>
          </p:cNvSpPr>
          <p:nvPr>
            <p:ph type="body" idx="1"/>
          </p:nvPr>
        </p:nvSpPr>
        <p:spPr>
          <a:xfrm>
            <a:off x="311700" y="1536633"/>
            <a:ext cx="3999900" cy="45552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3" name="Shape 23"/>
          <p:cNvSpPr txBox="1">
            <a:spLocks noGrp="1"/>
          </p:cNvSpPr>
          <p:nvPr>
            <p:ph type="body" idx="2"/>
          </p:nvPr>
        </p:nvSpPr>
        <p:spPr>
          <a:xfrm>
            <a:off x="4832400" y="1536633"/>
            <a:ext cx="3999900" cy="45552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4" name="Shape 24"/>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pPr lvl="0">
              <a:spcBef>
                <a:spcPts val="0"/>
              </a:spcBef>
              <a:buNone/>
            </a:pPr>
            <a:fld id="{00000000-1234-1234-1234-123412341234}" type="slidenum">
              <a:rPr lang="fr"/>
              <a:t>‹N°›</a:t>
            </a:fld>
            <a:endParaRPr lang="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311700" y="593366"/>
            <a:ext cx="8520600" cy="7635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7" name="Shape 27"/>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pPr lvl="0">
              <a:spcBef>
                <a:spcPts val="0"/>
              </a:spcBef>
              <a:buNone/>
            </a:pPr>
            <a:fld id="{00000000-1234-1234-1234-123412341234}" type="slidenum">
              <a:rPr lang="fr"/>
              <a:t>‹N°›</a:t>
            </a:fld>
            <a:endParaRPr lang="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311700" y="740800"/>
            <a:ext cx="2808000" cy="1007700"/>
          </a:xfrm>
          <a:prstGeom prst="rect">
            <a:avLst/>
          </a:prstGeom>
        </p:spPr>
        <p:txBody>
          <a:bodyPr lIns="91425" tIns="91425" rIns="91425" bIns="91425" anchor="b" anchorCtr="0"/>
          <a:lstStyle>
            <a:lvl1pPr lvl="0">
              <a:spcBef>
                <a:spcPts val="0"/>
              </a:spcBef>
              <a:buSzPct val="100000"/>
              <a:defRPr sz="2400"/>
            </a:lvl1pPr>
            <a:lvl2pPr lvl="1">
              <a:spcBef>
                <a:spcPts val="0"/>
              </a:spcBef>
              <a:buSzPct val="100000"/>
              <a:defRPr sz="2400"/>
            </a:lvl2pPr>
            <a:lvl3pPr lvl="2">
              <a:spcBef>
                <a:spcPts val="0"/>
              </a:spcBef>
              <a:buSzPct val="100000"/>
              <a:defRPr sz="2400"/>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a:endParaRPr/>
          </a:p>
        </p:txBody>
      </p:sp>
      <p:sp>
        <p:nvSpPr>
          <p:cNvPr id="30" name="Shape 30"/>
          <p:cNvSpPr txBox="1">
            <a:spLocks noGrp="1"/>
          </p:cNvSpPr>
          <p:nvPr>
            <p:ph type="body" idx="1"/>
          </p:nvPr>
        </p:nvSpPr>
        <p:spPr>
          <a:xfrm>
            <a:off x="311700" y="1852800"/>
            <a:ext cx="2808000" cy="4239300"/>
          </a:xfrm>
          <a:prstGeom prst="rect">
            <a:avLst/>
          </a:prstGeom>
        </p:spPr>
        <p:txBody>
          <a:bodyPr lIns="91425" tIns="91425" rIns="91425" bIns="91425" anchor="t" anchorCtr="0"/>
          <a:lstStyle>
            <a:lvl1pPr lvl="0">
              <a:spcBef>
                <a:spcPts val="0"/>
              </a:spcBef>
              <a:buSzPct val="100000"/>
              <a:defRPr sz="12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31" name="Shape 31"/>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pPr lvl="0">
              <a:spcBef>
                <a:spcPts val="0"/>
              </a:spcBef>
              <a:buNone/>
            </a:pPr>
            <a:fld id="{00000000-1234-1234-1234-123412341234}" type="slidenum">
              <a:rPr lang="fr"/>
              <a:t>‹N°›</a:t>
            </a:fld>
            <a:endParaRPr lang="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Main point">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490250" y="600200"/>
            <a:ext cx="6367800" cy="5454300"/>
          </a:xfrm>
          <a:prstGeom prst="rect">
            <a:avLst/>
          </a:prstGeom>
        </p:spPr>
        <p:txBody>
          <a:bodyPr lIns="91425" tIns="91425" rIns="91425" bIns="91425" anchor="ctr" anchorCtr="0"/>
          <a:lstStyle>
            <a:lvl1pPr lvl="0">
              <a:spcBef>
                <a:spcPts val="0"/>
              </a:spcBef>
              <a:buSzPct val="100000"/>
              <a:defRPr sz="4800"/>
            </a:lvl1pPr>
            <a:lvl2pPr lvl="1">
              <a:spcBef>
                <a:spcPts val="0"/>
              </a:spcBef>
              <a:buSzPct val="100000"/>
              <a:defRPr sz="4800"/>
            </a:lvl2pPr>
            <a:lvl3pPr lvl="2">
              <a:spcBef>
                <a:spcPts val="0"/>
              </a:spcBef>
              <a:buSzPct val="100000"/>
              <a:defRPr sz="4800"/>
            </a:lvl3pPr>
            <a:lvl4pPr lvl="3">
              <a:spcBef>
                <a:spcPts val="0"/>
              </a:spcBef>
              <a:buSzPct val="100000"/>
              <a:defRPr sz="4800"/>
            </a:lvl4pPr>
            <a:lvl5pPr lvl="4">
              <a:spcBef>
                <a:spcPts val="0"/>
              </a:spcBef>
              <a:buSzPct val="100000"/>
              <a:defRPr sz="4800"/>
            </a:lvl5pPr>
            <a:lvl6pPr lvl="5">
              <a:spcBef>
                <a:spcPts val="0"/>
              </a:spcBef>
              <a:buSzPct val="100000"/>
              <a:defRPr sz="4800"/>
            </a:lvl6pPr>
            <a:lvl7pPr lvl="6">
              <a:spcBef>
                <a:spcPts val="0"/>
              </a:spcBef>
              <a:buSzPct val="100000"/>
              <a:defRPr sz="4800"/>
            </a:lvl7pPr>
            <a:lvl8pPr lvl="7">
              <a:spcBef>
                <a:spcPts val="0"/>
              </a:spcBef>
              <a:buSzPct val="100000"/>
              <a:defRPr sz="4800"/>
            </a:lvl8pPr>
            <a:lvl9pPr lvl="8">
              <a:spcBef>
                <a:spcPts val="0"/>
              </a:spcBef>
              <a:buSzPct val="100000"/>
              <a:defRPr sz="4800"/>
            </a:lvl9pPr>
          </a:lstStyle>
          <a:p>
            <a:endParaRPr/>
          </a:p>
        </p:txBody>
      </p:sp>
      <p:sp>
        <p:nvSpPr>
          <p:cNvPr id="34" name="Shape 34"/>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pPr lvl="0">
              <a:spcBef>
                <a:spcPts val="0"/>
              </a:spcBef>
              <a:buNone/>
            </a:pPr>
            <a:fld id="{00000000-1234-1234-1234-123412341234}" type="slidenum">
              <a:rPr lang="fr"/>
              <a:t>‹N°›</a:t>
            </a:fld>
            <a:endParaRPr lang="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35"/>
        <p:cNvGrpSpPr/>
        <p:nvPr/>
      </p:nvGrpSpPr>
      <p:grpSpPr>
        <a:xfrm>
          <a:off x="0" y="0"/>
          <a:ext cx="0" cy="0"/>
          <a:chOff x="0" y="0"/>
          <a:chExt cx="0" cy="0"/>
        </a:xfrm>
      </p:grpSpPr>
      <p:sp>
        <p:nvSpPr>
          <p:cNvPr id="36" name="Shape 36"/>
          <p:cNvSpPr/>
          <p:nvPr/>
        </p:nvSpPr>
        <p:spPr>
          <a:xfrm>
            <a:off x="4572000" y="-166"/>
            <a:ext cx="4572000" cy="6858000"/>
          </a:xfrm>
          <a:prstGeom prst="rect">
            <a:avLst/>
          </a:prstGeom>
          <a:solidFill>
            <a:schemeClr val="lt2"/>
          </a:solidFill>
          <a:ln>
            <a:noFill/>
          </a:ln>
        </p:spPr>
        <p:txBody>
          <a:bodyPr lIns="91425" tIns="91425" rIns="91425" bIns="91425" anchor="ctr" anchorCtr="0">
            <a:noAutofit/>
          </a:bodyPr>
          <a:lstStyle/>
          <a:p>
            <a:pPr lvl="0">
              <a:spcBef>
                <a:spcPts val="0"/>
              </a:spcBef>
              <a:buNone/>
            </a:pPr>
            <a:endParaRPr/>
          </a:p>
        </p:txBody>
      </p:sp>
      <p:sp>
        <p:nvSpPr>
          <p:cNvPr id="37" name="Shape 37"/>
          <p:cNvSpPr txBox="1">
            <a:spLocks noGrp="1"/>
          </p:cNvSpPr>
          <p:nvPr>
            <p:ph type="title"/>
          </p:nvPr>
        </p:nvSpPr>
        <p:spPr>
          <a:xfrm>
            <a:off x="265500" y="1644233"/>
            <a:ext cx="4045200" cy="1976400"/>
          </a:xfrm>
          <a:prstGeom prst="rect">
            <a:avLst/>
          </a:prstGeom>
        </p:spPr>
        <p:txBody>
          <a:bodyPr lIns="91425" tIns="91425" rIns="91425" bIns="91425" anchor="b" anchorCtr="0"/>
          <a:lstStyle>
            <a:lvl1pPr lvl="0" algn="ctr">
              <a:spcBef>
                <a:spcPts val="0"/>
              </a:spcBef>
              <a:buSzPct val="100000"/>
              <a:defRPr sz="4200"/>
            </a:lvl1pPr>
            <a:lvl2pPr lvl="1" algn="ctr">
              <a:spcBef>
                <a:spcPts val="0"/>
              </a:spcBef>
              <a:buSzPct val="100000"/>
              <a:defRPr sz="4200"/>
            </a:lvl2pPr>
            <a:lvl3pPr lvl="2" algn="ctr">
              <a:spcBef>
                <a:spcPts val="0"/>
              </a:spcBef>
              <a:buSzPct val="100000"/>
              <a:defRPr sz="4200"/>
            </a:lvl3pPr>
            <a:lvl4pPr lvl="3" algn="ctr">
              <a:spcBef>
                <a:spcPts val="0"/>
              </a:spcBef>
              <a:buSzPct val="100000"/>
              <a:defRPr sz="4200"/>
            </a:lvl4pPr>
            <a:lvl5pPr lvl="4" algn="ctr">
              <a:spcBef>
                <a:spcPts val="0"/>
              </a:spcBef>
              <a:buSzPct val="100000"/>
              <a:defRPr sz="4200"/>
            </a:lvl5pPr>
            <a:lvl6pPr lvl="5" algn="ctr">
              <a:spcBef>
                <a:spcPts val="0"/>
              </a:spcBef>
              <a:buSzPct val="100000"/>
              <a:defRPr sz="4200"/>
            </a:lvl6pPr>
            <a:lvl7pPr lvl="6" algn="ctr">
              <a:spcBef>
                <a:spcPts val="0"/>
              </a:spcBef>
              <a:buSzPct val="100000"/>
              <a:defRPr sz="4200"/>
            </a:lvl7pPr>
            <a:lvl8pPr lvl="7" algn="ctr">
              <a:spcBef>
                <a:spcPts val="0"/>
              </a:spcBef>
              <a:buSzPct val="100000"/>
              <a:defRPr sz="4200"/>
            </a:lvl8pPr>
            <a:lvl9pPr lvl="8" algn="ctr">
              <a:spcBef>
                <a:spcPts val="0"/>
              </a:spcBef>
              <a:buSzPct val="100000"/>
              <a:defRPr sz="4200"/>
            </a:lvl9pPr>
          </a:lstStyle>
          <a:p>
            <a:endParaRPr/>
          </a:p>
        </p:txBody>
      </p:sp>
      <p:sp>
        <p:nvSpPr>
          <p:cNvPr id="38" name="Shape 38"/>
          <p:cNvSpPr txBox="1">
            <a:spLocks noGrp="1"/>
          </p:cNvSpPr>
          <p:nvPr>
            <p:ph type="subTitle" idx="1"/>
          </p:nvPr>
        </p:nvSpPr>
        <p:spPr>
          <a:xfrm>
            <a:off x="265500" y="3737433"/>
            <a:ext cx="4045200" cy="1646700"/>
          </a:xfrm>
          <a:prstGeom prst="rect">
            <a:avLst/>
          </a:prstGeom>
        </p:spPr>
        <p:txBody>
          <a:bodyPr lIns="91425" tIns="91425" rIns="91425" bIns="91425" anchor="t" anchorCtr="0"/>
          <a:lstStyle>
            <a:lvl1pPr lvl="0" algn="ctr">
              <a:lnSpc>
                <a:spcPct val="100000"/>
              </a:lnSpc>
              <a:spcBef>
                <a:spcPts val="0"/>
              </a:spcBef>
              <a:spcAft>
                <a:spcPts val="0"/>
              </a:spcAft>
              <a:buSzPct val="100000"/>
              <a:buNone/>
              <a:defRPr sz="2100"/>
            </a:lvl1pPr>
            <a:lvl2pPr lvl="1" algn="ctr">
              <a:lnSpc>
                <a:spcPct val="100000"/>
              </a:lnSpc>
              <a:spcBef>
                <a:spcPts val="0"/>
              </a:spcBef>
              <a:spcAft>
                <a:spcPts val="0"/>
              </a:spcAft>
              <a:buSzPct val="100000"/>
              <a:buNone/>
              <a:defRPr sz="2100"/>
            </a:lvl2pPr>
            <a:lvl3pPr lvl="2" algn="ctr">
              <a:lnSpc>
                <a:spcPct val="100000"/>
              </a:lnSpc>
              <a:spcBef>
                <a:spcPts val="0"/>
              </a:spcBef>
              <a:spcAft>
                <a:spcPts val="0"/>
              </a:spcAft>
              <a:buSzPct val="100000"/>
              <a:buNone/>
              <a:defRPr sz="2100"/>
            </a:lvl3pPr>
            <a:lvl4pPr lvl="3" algn="ctr">
              <a:lnSpc>
                <a:spcPct val="100000"/>
              </a:lnSpc>
              <a:spcBef>
                <a:spcPts val="0"/>
              </a:spcBef>
              <a:spcAft>
                <a:spcPts val="0"/>
              </a:spcAft>
              <a:buSzPct val="100000"/>
              <a:buNone/>
              <a:defRPr sz="2100"/>
            </a:lvl4pPr>
            <a:lvl5pPr lvl="4" algn="ctr">
              <a:lnSpc>
                <a:spcPct val="100000"/>
              </a:lnSpc>
              <a:spcBef>
                <a:spcPts val="0"/>
              </a:spcBef>
              <a:spcAft>
                <a:spcPts val="0"/>
              </a:spcAft>
              <a:buSzPct val="100000"/>
              <a:buNone/>
              <a:defRPr sz="2100"/>
            </a:lvl5pPr>
            <a:lvl6pPr lvl="5" algn="ctr">
              <a:lnSpc>
                <a:spcPct val="100000"/>
              </a:lnSpc>
              <a:spcBef>
                <a:spcPts val="0"/>
              </a:spcBef>
              <a:spcAft>
                <a:spcPts val="0"/>
              </a:spcAft>
              <a:buSzPct val="100000"/>
              <a:buNone/>
              <a:defRPr sz="2100"/>
            </a:lvl6pPr>
            <a:lvl7pPr lvl="6" algn="ctr">
              <a:lnSpc>
                <a:spcPct val="100000"/>
              </a:lnSpc>
              <a:spcBef>
                <a:spcPts val="0"/>
              </a:spcBef>
              <a:spcAft>
                <a:spcPts val="0"/>
              </a:spcAft>
              <a:buSzPct val="100000"/>
              <a:buNone/>
              <a:defRPr sz="2100"/>
            </a:lvl7pPr>
            <a:lvl8pPr lvl="7" algn="ctr">
              <a:lnSpc>
                <a:spcPct val="100000"/>
              </a:lnSpc>
              <a:spcBef>
                <a:spcPts val="0"/>
              </a:spcBef>
              <a:spcAft>
                <a:spcPts val="0"/>
              </a:spcAft>
              <a:buSzPct val="100000"/>
              <a:buNone/>
              <a:defRPr sz="2100"/>
            </a:lvl8pPr>
            <a:lvl9pPr lvl="8" algn="ctr">
              <a:lnSpc>
                <a:spcPct val="100000"/>
              </a:lnSpc>
              <a:spcBef>
                <a:spcPts val="0"/>
              </a:spcBef>
              <a:spcAft>
                <a:spcPts val="0"/>
              </a:spcAft>
              <a:buSzPct val="100000"/>
              <a:buNone/>
              <a:defRPr sz="2100"/>
            </a:lvl9pPr>
          </a:lstStyle>
          <a:p>
            <a:endParaRPr/>
          </a:p>
        </p:txBody>
      </p:sp>
      <p:sp>
        <p:nvSpPr>
          <p:cNvPr id="39" name="Shape 39"/>
          <p:cNvSpPr txBox="1">
            <a:spLocks noGrp="1"/>
          </p:cNvSpPr>
          <p:nvPr>
            <p:ph type="body" idx="2"/>
          </p:nvPr>
        </p:nvSpPr>
        <p:spPr>
          <a:xfrm>
            <a:off x="4939500" y="965433"/>
            <a:ext cx="3837000" cy="4926900"/>
          </a:xfrm>
          <a:prstGeom prst="rect">
            <a:avLst/>
          </a:prstGeom>
        </p:spPr>
        <p:txBody>
          <a:bodyPr lIns="91425" tIns="91425" rIns="91425" bIns="91425" anchor="ctr"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40" name="Shape 40"/>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pPr lvl="0">
              <a:spcBef>
                <a:spcPts val="0"/>
              </a:spcBef>
              <a:buNone/>
            </a:pPr>
            <a:fld id="{00000000-1234-1234-1234-123412341234}" type="slidenum">
              <a:rPr lang="fr"/>
              <a:t>‹N°›</a:t>
            </a:fld>
            <a:endParaRPr lang="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Caption">
    <p:spTree>
      <p:nvGrpSpPr>
        <p:cNvPr id="1" name="Shape 41"/>
        <p:cNvGrpSpPr/>
        <p:nvPr/>
      </p:nvGrpSpPr>
      <p:grpSpPr>
        <a:xfrm>
          <a:off x="0" y="0"/>
          <a:ext cx="0" cy="0"/>
          <a:chOff x="0" y="0"/>
          <a:chExt cx="0" cy="0"/>
        </a:xfrm>
      </p:grpSpPr>
      <p:sp>
        <p:nvSpPr>
          <p:cNvPr id="42" name="Shape 42"/>
          <p:cNvSpPr txBox="1">
            <a:spLocks noGrp="1"/>
          </p:cNvSpPr>
          <p:nvPr>
            <p:ph type="body" idx="1"/>
          </p:nvPr>
        </p:nvSpPr>
        <p:spPr>
          <a:xfrm>
            <a:off x="311700" y="5640766"/>
            <a:ext cx="5998800" cy="806700"/>
          </a:xfrm>
          <a:prstGeom prst="rect">
            <a:avLst/>
          </a:prstGeom>
        </p:spPr>
        <p:txBody>
          <a:bodyPr lIns="91425" tIns="91425" rIns="91425" bIns="91425" anchor="ctr" anchorCtr="0"/>
          <a:lstStyle>
            <a:lvl1pPr lvl="0">
              <a:lnSpc>
                <a:spcPct val="100000"/>
              </a:lnSpc>
              <a:spcBef>
                <a:spcPts val="0"/>
              </a:spcBef>
              <a:spcAft>
                <a:spcPts val="0"/>
              </a:spcAft>
              <a:buNone/>
              <a:defRPr/>
            </a:lvl1pPr>
          </a:lstStyle>
          <a:p>
            <a:endParaRPr/>
          </a:p>
        </p:txBody>
      </p:sp>
      <p:sp>
        <p:nvSpPr>
          <p:cNvPr id="43" name="Shape 43"/>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pPr lvl="0">
              <a:spcBef>
                <a:spcPts val="0"/>
              </a:spcBef>
              <a:buNone/>
            </a:pPr>
            <a:fld id="{00000000-1234-1234-1234-123412341234}" type="slidenum">
              <a:rPr lang="fr"/>
              <a:t>‹N°›</a:t>
            </a:fld>
            <a:endParaRPr lang="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593366"/>
            <a:ext cx="8520600" cy="763500"/>
          </a:xfrm>
          <a:prstGeom prst="rect">
            <a:avLst/>
          </a:prstGeom>
          <a:noFill/>
          <a:ln>
            <a:noFill/>
          </a:ln>
        </p:spPr>
        <p:txBody>
          <a:bodyPr lIns="91425" tIns="91425" rIns="91425" bIns="91425" anchor="t" anchorCtr="0"/>
          <a:lstStyle>
            <a:lvl1pPr lvl="0">
              <a:spcBef>
                <a:spcPts val="0"/>
              </a:spcBef>
              <a:buClr>
                <a:schemeClr val="dk1"/>
              </a:buClr>
              <a:buSzPct val="100000"/>
              <a:buNone/>
              <a:defRPr sz="2800">
                <a:solidFill>
                  <a:schemeClr val="dk1"/>
                </a:solidFill>
              </a:defRPr>
            </a:lvl1pPr>
            <a:lvl2pPr lvl="1">
              <a:spcBef>
                <a:spcPts val="0"/>
              </a:spcBef>
              <a:buClr>
                <a:schemeClr val="dk1"/>
              </a:buClr>
              <a:buSzPct val="100000"/>
              <a:buNone/>
              <a:defRPr sz="2800">
                <a:solidFill>
                  <a:schemeClr val="dk1"/>
                </a:solidFill>
              </a:defRPr>
            </a:lvl2pPr>
            <a:lvl3pPr lvl="2">
              <a:spcBef>
                <a:spcPts val="0"/>
              </a:spcBef>
              <a:buClr>
                <a:schemeClr val="dk1"/>
              </a:buClr>
              <a:buSzPct val="100000"/>
              <a:buNone/>
              <a:defRPr sz="2800">
                <a:solidFill>
                  <a:schemeClr val="dk1"/>
                </a:solidFill>
              </a:defRPr>
            </a:lvl3pPr>
            <a:lvl4pPr lvl="3">
              <a:spcBef>
                <a:spcPts val="0"/>
              </a:spcBef>
              <a:buClr>
                <a:schemeClr val="dk1"/>
              </a:buClr>
              <a:buSzPct val="100000"/>
              <a:buNone/>
              <a:defRPr sz="2800">
                <a:solidFill>
                  <a:schemeClr val="dk1"/>
                </a:solidFill>
              </a:defRPr>
            </a:lvl4pPr>
            <a:lvl5pPr lvl="4">
              <a:spcBef>
                <a:spcPts val="0"/>
              </a:spcBef>
              <a:buClr>
                <a:schemeClr val="dk1"/>
              </a:buClr>
              <a:buSzPct val="100000"/>
              <a:buNone/>
              <a:defRPr sz="2800">
                <a:solidFill>
                  <a:schemeClr val="dk1"/>
                </a:solidFill>
              </a:defRPr>
            </a:lvl5pPr>
            <a:lvl6pPr lvl="5">
              <a:spcBef>
                <a:spcPts val="0"/>
              </a:spcBef>
              <a:buClr>
                <a:schemeClr val="dk1"/>
              </a:buClr>
              <a:buSzPct val="100000"/>
              <a:buNone/>
              <a:defRPr sz="2800">
                <a:solidFill>
                  <a:schemeClr val="dk1"/>
                </a:solidFill>
              </a:defRPr>
            </a:lvl6pPr>
            <a:lvl7pPr lvl="6">
              <a:spcBef>
                <a:spcPts val="0"/>
              </a:spcBef>
              <a:buClr>
                <a:schemeClr val="dk1"/>
              </a:buClr>
              <a:buSzPct val="100000"/>
              <a:buNone/>
              <a:defRPr sz="2800">
                <a:solidFill>
                  <a:schemeClr val="dk1"/>
                </a:solidFill>
              </a:defRPr>
            </a:lvl7pPr>
            <a:lvl8pPr lvl="7">
              <a:spcBef>
                <a:spcPts val="0"/>
              </a:spcBef>
              <a:buClr>
                <a:schemeClr val="dk1"/>
              </a:buClr>
              <a:buSzPct val="100000"/>
              <a:buNone/>
              <a:defRPr sz="2800">
                <a:solidFill>
                  <a:schemeClr val="dk1"/>
                </a:solidFill>
              </a:defRPr>
            </a:lvl8pPr>
            <a:lvl9pPr lvl="8">
              <a:spcBef>
                <a:spcPts val="0"/>
              </a:spcBef>
              <a:buClr>
                <a:schemeClr val="dk1"/>
              </a:buClr>
              <a:buSzPct val="100000"/>
              <a:buNone/>
              <a:defRPr sz="2800">
                <a:solidFill>
                  <a:schemeClr val="dk1"/>
                </a:solidFill>
              </a:defRPr>
            </a:lvl9pPr>
          </a:lstStyle>
          <a:p>
            <a:endParaRPr/>
          </a:p>
        </p:txBody>
      </p:sp>
      <p:sp>
        <p:nvSpPr>
          <p:cNvPr id="7" name="Shape 7"/>
          <p:cNvSpPr txBox="1">
            <a:spLocks noGrp="1"/>
          </p:cNvSpPr>
          <p:nvPr>
            <p:ph type="body" idx="1"/>
          </p:nvPr>
        </p:nvSpPr>
        <p:spPr>
          <a:xfrm>
            <a:off x="311700" y="1536633"/>
            <a:ext cx="8520600" cy="4555200"/>
          </a:xfrm>
          <a:prstGeom prst="rect">
            <a:avLst/>
          </a:prstGeom>
          <a:noFill/>
          <a:ln>
            <a:noFill/>
          </a:ln>
        </p:spPr>
        <p:txBody>
          <a:bodyPr lIns="91425" tIns="91425" rIns="91425" bIns="91425" anchor="t" anchorCtr="0"/>
          <a:lstStyle>
            <a:lvl1pPr lvl="0">
              <a:lnSpc>
                <a:spcPct val="115000"/>
              </a:lnSpc>
              <a:spcBef>
                <a:spcPts val="0"/>
              </a:spcBef>
              <a:spcAft>
                <a:spcPts val="1600"/>
              </a:spcAft>
              <a:buClr>
                <a:schemeClr val="dk2"/>
              </a:buClr>
              <a:buSzPct val="100000"/>
              <a:defRPr sz="1800">
                <a:solidFill>
                  <a:schemeClr val="dk2"/>
                </a:solidFill>
              </a:defRPr>
            </a:lvl1pPr>
            <a:lvl2pPr lvl="1">
              <a:lnSpc>
                <a:spcPct val="115000"/>
              </a:lnSpc>
              <a:spcBef>
                <a:spcPts val="0"/>
              </a:spcBef>
              <a:spcAft>
                <a:spcPts val="1600"/>
              </a:spcAft>
              <a:buClr>
                <a:schemeClr val="dk2"/>
              </a:buClr>
              <a:defRPr>
                <a:solidFill>
                  <a:schemeClr val="dk2"/>
                </a:solidFill>
              </a:defRPr>
            </a:lvl2pPr>
            <a:lvl3pPr lvl="2">
              <a:lnSpc>
                <a:spcPct val="115000"/>
              </a:lnSpc>
              <a:spcBef>
                <a:spcPts val="0"/>
              </a:spcBef>
              <a:spcAft>
                <a:spcPts val="1600"/>
              </a:spcAft>
              <a:buClr>
                <a:schemeClr val="dk2"/>
              </a:buClr>
              <a:defRPr>
                <a:solidFill>
                  <a:schemeClr val="dk2"/>
                </a:solidFill>
              </a:defRPr>
            </a:lvl3pPr>
            <a:lvl4pPr lvl="3">
              <a:lnSpc>
                <a:spcPct val="115000"/>
              </a:lnSpc>
              <a:spcBef>
                <a:spcPts val="0"/>
              </a:spcBef>
              <a:spcAft>
                <a:spcPts val="1600"/>
              </a:spcAft>
              <a:buClr>
                <a:schemeClr val="dk2"/>
              </a:buClr>
              <a:defRPr>
                <a:solidFill>
                  <a:schemeClr val="dk2"/>
                </a:solidFill>
              </a:defRPr>
            </a:lvl4pPr>
            <a:lvl5pPr lvl="4">
              <a:lnSpc>
                <a:spcPct val="115000"/>
              </a:lnSpc>
              <a:spcBef>
                <a:spcPts val="0"/>
              </a:spcBef>
              <a:spcAft>
                <a:spcPts val="1600"/>
              </a:spcAft>
              <a:buClr>
                <a:schemeClr val="dk2"/>
              </a:buClr>
              <a:defRPr>
                <a:solidFill>
                  <a:schemeClr val="dk2"/>
                </a:solidFill>
              </a:defRPr>
            </a:lvl5pPr>
            <a:lvl6pPr lvl="5">
              <a:lnSpc>
                <a:spcPct val="115000"/>
              </a:lnSpc>
              <a:spcBef>
                <a:spcPts val="0"/>
              </a:spcBef>
              <a:spcAft>
                <a:spcPts val="1600"/>
              </a:spcAft>
              <a:buClr>
                <a:schemeClr val="dk2"/>
              </a:buClr>
              <a:defRPr>
                <a:solidFill>
                  <a:schemeClr val="dk2"/>
                </a:solidFill>
              </a:defRPr>
            </a:lvl6pPr>
            <a:lvl7pPr lvl="6">
              <a:lnSpc>
                <a:spcPct val="115000"/>
              </a:lnSpc>
              <a:spcBef>
                <a:spcPts val="0"/>
              </a:spcBef>
              <a:spcAft>
                <a:spcPts val="1600"/>
              </a:spcAft>
              <a:buClr>
                <a:schemeClr val="dk2"/>
              </a:buClr>
              <a:defRPr>
                <a:solidFill>
                  <a:schemeClr val="dk2"/>
                </a:solidFill>
              </a:defRPr>
            </a:lvl7pPr>
            <a:lvl8pPr lvl="7">
              <a:lnSpc>
                <a:spcPct val="115000"/>
              </a:lnSpc>
              <a:spcBef>
                <a:spcPts val="0"/>
              </a:spcBef>
              <a:spcAft>
                <a:spcPts val="1600"/>
              </a:spcAft>
              <a:buClr>
                <a:schemeClr val="dk2"/>
              </a:buClr>
              <a:defRPr>
                <a:solidFill>
                  <a:schemeClr val="dk2"/>
                </a:solidFill>
              </a:defRPr>
            </a:lvl8pPr>
            <a:lvl9pPr lvl="8">
              <a:lnSpc>
                <a:spcPct val="115000"/>
              </a:lnSpc>
              <a:spcBef>
                <a:spcPts val="0"/>
              </a:spcBef>
              <a:spcAft>
                <a:spcPts val="1600"/>
              </a:spcAft>
              <a:buClr>
                <a:schemeClr val="dk2"/>
              </a:buClr>
              <a:defRPr>
                <a:solidFill>
                  <a:schemeClr val="dk2"/>
                </a:solidFill>
              </a:defRPr>
            </a:lvl9pPr>
          </a:lstStyle>
          <a:p>
            <a:endParaRPr/>
          </a:p>
        </p:txBody>
      </p:sp>
      <p:sp>
        <p:nvSpPr>
          <p:cNvPr id="8" name="Shape 8"/>
          <p:cNvSpPr txBox="1">
            <a:spLocks noGrp="1"/>
          </p:cNvSpPr>
          <p:nvPr>
            <p:ph type="sldNum" idx="12"/>
          </p:nvPr>
        </p:nvSpPr>
        <p:spPr>
          <a:xfrm>
            <a:off x="8472457" y="6217622"/>
            <a:ext cx="548700" cy="524700"/>
          </a:xfrm>
          <a:prstGeom prst="rect">
            <a:avLst/>
          </a:prstGeom>
          <a:noFill/>
          <a:ln>
            <a:noFill/>
          </a:ln>
        </p:spPr>
        <p:txBody>
          <a:bodyPr lIns="91425" tIns="91425" rIns="91425" bIns="91425" anchor="ctr" anchorCtr="0">
            <a:noAutofit/>
          </a:bodyPr>
          <a:lstStyle/>
          <a:p>
            <a:pPr lvl="0" algn="r">
              <a:spcBef>
                <a:spcPts val="0"/>
              </a:spcBef>
              <a:buNone/>
            </a:pPr>
            <a:fld id="{00000000-1234-1234-1234-123412341234}" type="slidenum">
              <a:rPr lang="fr" sz="1000">
                <a:solidFill>
                  <a:schemeClr val="dk2"/>
                </a:solidFill>
              </a:rPr>
              <a:t>‹N°›</a:t>
            </a:fld>
            <a:endParaRPr lang="fr" sz="1000">
              <a:solidFill>
                <a:schemeClr val="dk2"/>
              </a:solidFill>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73"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4.png"/><Relationship Id="rId4"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11.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8" Type="http://schemas.openxmlformats.org/officeDocument/2006/relationships/hyperlink" Target="http://www.google.co.uk/url?sa=i&amp;rct=j&amp;q=&amp;esrc=s&amp;source=images&amp;cd=&amp;cad=rja&amp;uact=8&amp;ved=0CAcQjRxqFQoTCNahr4Pn5ccCFQlbGgodnKsEog&amp;url=http://www.summerhillvets.co.uk/big-tick-project/&amp;psig=AFQjCNHyf8S1-3Ej84VdlNYLZ1B6xOkIsw&amp;ust=1441745552569250" TargetMode="External"/><Relationship Id="rId3" Type="http://schemas.openxmlformats.org/officeDocument/2006/relationships/image" Target="../media/image20.png"/><Relationship Id="rId7" Type="http://schemas.openxmlformats.org/officeDocument/2006/relationships/image" Target="../media/image23.jpg"/><Relationship Id="rId2" Type="http://schemas.openxmlformats.org/officeDocument/2006/relationships/notesSlide" Target="../notesSlides/notesSlide13.xml"/><Relationship Id="rId1" Type="http://schemas.openxmlformats.org/officeDocument/2006/relationships/slideLayout" Target="../slideLayouts/slideLayout11.xml"/><Relationship Id="rId6" Type="http://schemas.openxmlformats.org/officeDocument/2006/relationships/hyperlink" Target="http://www.google.co.uk/url?sa=i&amp;rct=j&amp;q=&amp;esrc=s&amp;source=images&amp;cd=&amp;cad=rja&amp;uact=8&amp;ved=0CAcQjRxqFQoTCN2Iyd_m5ccCFYgTGgodQSUNfA&amp;url=http://bonnieplants.com/library/articles/soil-soil-building/&amp;psig=AFQjCNF_YaIVR79jYEDz_H_qr9tdXg96fw&amp;ust=1441745514811163" TargetMode="External"/><Relationship Id="rId5" Type="http://schemas.openxmlformats.org/officeDocument/2006/relationships/image" Target="../media/image22.jpg"/><Relationship Id="rId4" Type="http://schemas.openxmlformats.org/officeDocument/2006/relationships/image" Target="../media/image21.jpg"/><Relationship Id="rId9" Type="http://schemas.openxmlformats.org/officeDocument/2006/relationships/image" Target="../media/image24.jp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11.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11.xml"/><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1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11.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11.xml"/><Relationship Id="rId4" Type="http://schemas.openxmlformats.org/officeDocument/2006/relationships/image" Target="../media/image45.png"/></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8.png"/><Relationship Id="rId1" Type="http://schemas.openxmlformats.org/officeDocument/2006/relationships/slideLayout" Target="../slideLayouts/slideLayout12.xml"/><Relationship Id="rId5" Type="http://schemas.openxmlformats.org/officeDocument/2006/relationships/image" Target="../media/image48.png"/><Relationship Id="rId4" Type="http://schemas.openxmlformats.org/officeDocument/2006/relationships/image" Target="../media/image47.jpeg"/></Relationships>
</file>

<file path=ppt/slides/_rels/slide3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8" Type="http://schemas.openxmlformats.org/officeDocument/2006/relationships/hyperlink" Target="https://www.ncbi.nlm.nih.gov/pubmed/29572482" TargetMode="External"/><Relationship Id="rId13" Type="http://schemas.openxmlformats.org/officeDocument/2006/relationships/hyperlink" Target="https://www.ncbi.nlm.nih.gov/pubmed/?term=Barylski%20J%5BAuthor%5D&amp;cauthor=true&amp;cauthor_uid=29572482" TargetMode="External"/><Relationship Id="rId3" Type="http://schemas.openxmlformats.org/officeDocument/2006/relationships/image" Target="../media/image1.png"/><Relationship Id="rId7" Type="http://schemas.openxmlformats.org/officeDocument/2006/relationships/hyperlink" Target="https://dx.doi.org/10.1038%2Fs41598-018-23418-y" TargetMode="External"/><Relationship Id="rId12" Type="http://schemas.openxmlformats.org/officeDocument/2006/relationships/hyperlink" Target="https://www.ncbi.nlm.nih.gov/pubmed/?term=Vukusic%20FB%5BAuthor%5D&amp;cauthor=true&amp;cauthor_uid=29572482" TargetMode="External"/><Relationship Id="rId2" Type="http://schemas.openxmlformats.org/officeDocument/2006/relationships/notesSlide" Target="../notesSlides/notesSlide26.xml"/><Relationship Id="rId1" Type="http://schemas.openxmlformats.org/officeDocument/2006/relationships/slideLayout" Target="../slideLayouts/slideLayout11.xml"/><Relationship Id="rId6" Type="http://schemas.openxmlformats.org/officeDocument/2006/relationships/hyperlink" Target="https://www.tandfonline.com/doi/abs/10.4161/bact.29866" TargetMode="External"/><Relationship Id="rId11" Type="http://schemas.openxmlformats.org/officeDocument/2006/relationships/hyperlink" Target="https://www.ncbi.nlm.nih.gov/pubmed/?term=Thanki%20AM%5BAuthor%5D&amp;cauthor=true&amp;cauthor_uid=29572482" TargetMode="External"/><Relationship Id="rId5" Type="http://schemas.openxmlformats.org/officeDocument/2006/relationships/hyperlink" Target="https://www.ncbi.nlm.nih.gov/pmc/articles/PMC5865146/" TargetMode="External"/><Relationship Id="rId15" Type="http://schemas.openxmlformats.org/officeDocument/2006/relationships/image" Target="../media/image52.gif"/><Relationship Id="rId10" Type="http://schemas.openxmlformats.org/officeDocument/2006/relationships/hyperlink" Target="https://www.ncbi.nlm.nih.gov/pubmed/?term=Ramachandran%20A%5BAuthor%5D&amp;cauthor=true&amp;cauthor_uid=29572482" TargetMode="External"/><Relationship Id="rId4" Type="http://schemas.openxmlformats.org/officeDocument/2006/relationships/image" Target="../media/image2.jpeg"/><Relationship Id="rId9" Type="http://schemas.openxmlformats.org/officeDocument/2006/relationships/hyperlink" Target="https://www.ncbi.nlm.nih.gov/pubmed/?term=Shan%20J%5BAuthor%5D&amp;cauthor=true&amp;cauthor_uid=29572482" TargetMode="External"/><Relationship Id="rId14" Type="http://schemas.openxmlformats.org/officeDocument/2006/relationships/hyperlink" Target="https://www.ncbi.nlm.nih.gov/pubmed/?term=Clokie%20MR%5BAuthor%5D&amp;cauthor=true&amp;cauthor_uid=29572482"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2.xml"/><Relationship Id="rId4" Type="http://schemas.openxmlformats.org/officeDocument/2006/relationships/image" Target="../media/image2.jpe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480" y="-5179"/>
            <a:ext cx="9235440" cy="5016758"/>
          </a:xfrm>
          <a:prstGeom prst="rect">
            <a:avLst/>
          </a:prstGeom>
          <a:noFill/>
        </p:spPr>
        <p:txBody>
          <a:bodyPr wrap="square" rtlCol="0">
            <a:spAutoFit/>
          </a:bodyPr>
          <a:lstStyle/>
          <a:p>
            <a:pPr algn="ctr"/>
            <a:r>
              <a:rPr lang="en-GB" sz="4800" b="1" dirty="0">
                <a:solidFill>
                  <a:schemeClr val="bg1"/>
                </a:solidFill>
              </a:rPr>
              <a:t> </a:t>
            </a:r>
            <a:r>
              <a:rPr lang="en-GB" sz="4800" dirty="0"/>
              <a:t>Lyme disease: </a:t>
            </a:r>
            <a:r>
              <a:rPr lang="en-GB" sz="4800" dirty="0" err="1"/>
              <a:t>phages</a:t>
            </a:r>
            <a:r>
              <a:rPr lang="en-GB" sz="4800" dirty="0"/>
              <a:t> for diagnosis and treatment</a:t>
            </a:r>
          </a:p>
          <a:p>
            <a:r>
              <a:rPr lang="en-GB" sz="3200" u="sng" dirty="0"/>
              <a:t>Louis Teulières</a:t>
            </a:r>
            <a:r>
              <a:rPr lang="en-GB" sz="3200" u="sng" baseline="30000" dirty="0"/>
              <a:t>3</a:t>
            </a:r>
            <a:r>
              <a:rPr lang="en-GB" sz="3200" dirty="0"/>
              <a:t>,  </a:t>
            </a:r>
            <a:r>
              <a:rPr lang="en-GB" sz="3200" dirty="0" err="1"/>
              <a:t>Jinyu</a:t>
            </a:r>
            <a:r>
              <a:rPr lang="en-GB" sz="3200" dirty="0"/>
              <a:t> Shan</a:t>
            </a:r>
            <a:r>
              <a:rPr lang="en-GB" sz="3200" baseline="30000" dirty="0"/>
              <a:t>2</a:t>
            </a:r>
            <a:r>
              <a:rPr lang="en-GB" sz="3200" dirty="0"/>
              <a:t> and Martha Clokie</a:t>
            </a:r>
            <a:r>
              <a:rPr lang="en-GB" sz="3200" baseline="30000" dirty="0"/>
              <a:t>1 </a:t>
            </a:r>
            <a:endParaRPr lang="en-GB" sz="2400" baseline="30000" dirty="0"/>
          </a:p>
          <a:p>
            <a:r>
              <a:rPr lang="en-GB" sz="2400" i="1" baseline="30000" dirty="0"/>
              <a:t>1</a:t>
            </a:r>
            <a:r>
              <a:rPr lang="en-GB" sz="2400" i="1" dirty="0"/>
              <a:t>PR Head     </a:t>
            </a:r>
            <a:r>
              <a:rPr lang="en-GB" sz="2400" i="1" baseline="30000" dirty="0"/>
              <a:t>2 </a:t>
            </a:r>
            <a:r>
              <a:rPr lang="en-GB" sz="2400" i="1" dirty="0"/>
              <a:t>PHD  Fellow researcher</a:t>
            </a:r>
          </a:p>
          <a:p>
            <a:r>
              <a:rPr lang="en-GB" sz="2400" i="1" dirty="0" err="1"/>
              <a:t>Departmentof</a:t>
            </a:r>
            <a:r>
              <a:rPr lang="en-GB" sz="2400" i="1" dirty="0"/>
              <a:t> Infection, Immunity, and Inflammation, University of Leicester, LE1 7RH, UK</a:t>
            </a:r>
          </a:p>
          <a:p>
            <a:endParaRPr lang="en-GB" sz="2400" dirty="0"/>
          </a:p>
          <a:p>
            <a:r>
              <a:rPr lang="en-GB" sz="2400" i="1" baseline="30000" dirty="0"/>
              <a:t>3</a:t>
            </a:r>
            <a:r>
              <a:rPr lang="en-GB" sz="2400" i="1" dirty="0"/>
              <a:t>Infectious and immune diseases consultation </a:t>
            </a:r>
          </a:p>
          <a:p>
            <a:r>
              <a:rPr lang="en-US" sz="2400" i="1" dirty="0" err="1"/>
              <a:t>PhelixRD</a:t>
            </a:r>
            <a:r>
              <a:rPr lang="en-US" sz="2400" i="1" dirty="0"/>
              <a:t> Charity</a:t>
            </a:r>
            <a:r>
              <a:rPr lang="fr-FR" sz="2400" dirty="0"/>
              <a:t> (</a:t>
            </a:r>
            <a:r>
              <a:rPr lang="fr-FR" sz="2400" dirty="0" err="1"/>
              <a:t>chronic</a:t>
            </a:r>
            <a:r>
              <a:rPr lang="fr-FR" sz="2400" dirty="0"/>
              <a:t> infections and </a:t>
            </a:r>
            <a:r>
              <a:rPr lang="fr-FR" sz="2400" dirty="0" err="1"/>
              <a:t>bacteriophages</a:t>
            </a:r>
            <a:r>
              <a:rPr lang="fr-FR" sz="2400" dirty="0"/>
              <a:t> </a:t>
            </a:r>
            <a:r>
              <a:rPr lang="fr-FR" sz="2400" dirty="0" err="1"/>
              <a:t>research</a:t>
            </a:r>
            <a:r>
              <a:rPr lang="fr-FR" sz="2400" dirty="0"/>
              <a:t> group)     </a:t>
            </a:r>
            <a:r>
              <a:rPr lang="fr-FR" sz="2400" dirty="0" err="1"/>
              <a:t>louis.teulieres@phelix.org.uk</a:t>
            </a:r>
            <a:endParaRPr lang="fr-FR" sz="2400" dirty="0"/>
          </a:p>
          <a:p>
            <a:endParaRPr lang="en-GB" sz="2400" dirty="0"/>
          </a:p>
        </p:txBody>
      </p:sp>
      <p:pic>
        <p:nvPicPr>
          <p:cNvPr id="7" name="Picture 6"/>
          <p:cNvPicPr/>
          <p:nvPr/>
        </p:nvPicPr>
        <p:blipFill>
          <a:blip r:embed="rId3">
            <a:extLst>
              <a:ext uri="{28A0092B-C50C-407E-A947-70E740481C1C}">
                <a14:useLocalDpi xmlns:a14="http://schemas.microsoft.com/office/drawing/2010/main" val="0"/>
              </a:ext>
            </a:extLst>
          </a:blip>
          <a:stretch>
            <a:fillRect/>
          </a:stretch>
        </p:blipFill>
        <p:spPr>
          <a:xfrm>
            <a:off x="30480" y="5105400"/>
            <a:ext cx="4465320" cy="1427440"/>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20705" y="5105400"/>
            <a:ext cx="4523295" cy="1427440"/>
          </a:xfrm>
          <a:prstGeom prst="rect">
            <a:avLst/>
          </a:prstGeom>
        </p:spPr>
      </p:pic>
    </p:spTree>
    <p:extLst>
      <p:ext uri="{BB962C8B-B14F-4D97-AF65-F5344CB8AC3E}">
        <p14:creationId xmlns:p14="http://schemas.microsoft.com/office/powerpoint/2010/main" val="3101158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58" name="Shape 358"/>
          <p:cNvSpPr txBox="1"/>
          <p:nvPr/>
        </p:nvSpPr>
        <p:spPr>
          <a:xfrm>
            <a:off x="1475655" y="44623"/>
            <a:ext cx="5832599" cy="708000"/>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fr" sz="4000">
                <a:latin typeface="Arial"/>
                <a:ea typeface="Arial"/>
                <a:cs typeface="Arial"/>
                <a:sym typeface="Arial"/>
              </a:rPr>
              <a:t>Phage life cycle</a:t>
            </a:r>
          </a:p>
        </p:txBody>
      </p:sp>
      <p:pic>
        <p:nvPicPr>
          <p:cNvPr id="3" name="Bacteriophage T4 Virus - 3D Anim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877128"/>
            <a:ext cx="9130748" cy="5136046"/>
          </a:xfrm>
          <a:prstGeom prst="rect">
            <a:avLst/>
          </a:prstGeom>
        </p:spPr>
      </p:pic>
    </p:spTree>
    <p:extLst>
      <p:ext uri="{BB962C8B-B14F-4D97-AF65-F5344CB8AC3E}">
        <p14:creationId xmlns:p14="http://schemas.microsoft.com/office/powerpoint/2010/main" val="393037621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Shape 365"/>
          <p:cNvSpPr/>
          <p:nvPr/>
        </p:nvSpPr>
        <p:spPr>
          <a:xfrm>
            <a:off x="7605336" y="6597352"/>
            <a:ext cx="1575300" cy="2769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fr" sz="1200">
                <a:solidFill>
                  <a:schemeClr val="lt1"/>
                </a:solidFill>
                <a:latin typeface="Arial"/>
                <a:ea typeface="Arial"/>
                <a:cs typeface="Arial"/>
                <a:sym typeface="Arial"/>
              </a:rPr>
              <a:t>From Campbell (2003)</a:t>
            </a:r>
          </a:p>
        </p:txBody>
      </p:sp>
      <p:sp>
        <p:nvSpPr>
          <p:cNvPr id="366" name="Shape 366"/>
          <p:cNvSpPr txBox="1"/>
          <p:nvPr/>
        </p:nvSpPr>
        <p:spPr>
          <a:xfrm>
            <a:off x="1475655" y="44623"/>
            <a:ext cx="5544599" cy="708000"/>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fr" sz="4000">
                <a:solidFill>
                  <a:schemeClr val="lt1"/>
                </a:solidFill>
                <a:latin typeface="Arial"/>
                <a:ea typeface="Arial"/>
                <a:cs typeface="Arial"/>
                <a:sym typeface="Arial"/>
              </a:rPr>
              <a:t>Phage life cycle</a:t>
            </a:r>
          </a:p>
        </p:txBody>
      </p:sp>
      <p:grpSp>
        <p:nvGrpSpPr>
          <p:cNvPr id="367" name="Shape 367"/>
          <p:cNvGrpSpPr/>
          <p:nvPr/>
        </p:nvGrpSpPr>
        <p:grpSpPr>
          <a:xfrm>
            <a:off x="672679" y="15152"/>
            <a:ext cx="7903996" cy="6827697"/>
            <a:chOff x="827583" y="692695"/>
            <a:chExt cx="6696600" cy="6034200"/>
          </a:xfrm>
        </p:grpSpPr>
        <p:pic>
          <p:nvPicPr>
            <p:cNvPr id="368" name="Shape 368"/>
            <p:cNvPicPr preferRelativeResize="0"/>
            <p:nvPr/>
          </p:nvPicPr>
          <p:blipFill rotWithShape="1">
            <a:blip r:embed="rId3">
              <a:alphaModFix/>
            </a:blip>
            <a:srcRect/>
            <a:stretch/>
          </p:blipFill>
          <p:spPr>
            <a:xfrm>
              <a:off x="827583" y="692695"/>
              <a:ext cx="6696600" cy="6034200"/>
            </a:xfrm>
            <a:prstGeom prst="rect">
              <a:avLst/>
            </a:prstGeom>
            <a:noFill/>
            <a:ln>
              <a:noFill/>
            </a:ln>
          </p:spPr>
        </p:pic>
        <p:sp>
          <p:nvSpPr>
            <p:cNvPr id="369" name="Shape 369"/>
            <p:cNvSpPr/>
            <p:nvPr/>
          </p:nvSpPr>
          <p:spPr>
            <a:xfrm>
              <a:off x="4788023" y="3577679"/>
              <a:ext cx="1296000" cy="504000"/>
            </a:xfrm>
            <a:prstGeom prst="ellipse">
              <a:avLst/>
            </a:prstGeom>
            <a:noFill/>
            <a:ln w="25400" cap="flat" cmpd="sng">
              <a:solidFill>
                <a:srgbClr val="FFFF00"/>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70" name="Shape 370"/>
            <p:cNvSpPr/>
            <p:nvPr/>
          </p:nvSpPr>
          <p:spPr>
            <a:xfrm>
              <a:off x="2699795" y="4437103"/>
              <a:ext cx="882000" cy="576000"/>
            </a:xfrm>
            <a:prstGeom prst="ellipse">
              <a:avLst/>
            </a:prstGeom>
            <a:noFill/>
            <a:ln w="25400" cap="flat" cmpd="sng">
              <a:solidFill>
                <a:srgbClr val="FF0000"/>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Shape 386"/>
          <p:cNvSpPr txBox="1"/>
          <p:nvPr/>
        </p:nvSpPr>
        <p:spPr>
          <a:xfrm>
            <a:off x="88775" y="1496950"/>
            <a:ext cx="5135400" cy="5199900"/>
          </a:xfrm>
          <a:prstGeom prst="rect">
            <a:avLst/>
          </a:prstGeom>
          <a:noFill/>
          <a:ln>
            <a:noFill/>
          </a:ln>
        </p:spPr>
        <p:txBody>
          <a:bodyPr lIns="91425" tIns="45700" rIns="91425" bIns="45700" anchor="t" anchorCtr="0">
            <a:noAutofit/>
          </a:bodyPr>
          <a:lstStyle/>
          <a:p>
            <a:pPr marL="0" marR="0" lvl="0" indent="-69850" algn="just" rtl="0">
              <a:lnSpc>
                <a:spcPct val="115000"/>
              </a:lnSpc>
              <a:spcBef>
                <a:spcPts val="0"/>
              </a:spcBef>
              <a:spcAft>
                <a:spcPts val="0"/>
              </a:spcAft>
              <a:buClr>
                <a:srgbClr val="000000"/>
              </a:buClr>
              <a:buSzPct val="61111"/>
              <a:buFont typeface="Arial"/>
              <a:buNone/>
            </a:pPr>
            <a:r>
              <a:rPr lang="fr" sz="1800">
                <a:solidFill>
                  <a:schemeClr val="dk1"/>
                </a:solidFill>
                <a:latin typeface="Lato"/>
                <a:ea typeface="Lato"/>
                <a:cs typeface="Lato"/>
                <a:sym typeface="Lato"/>
              </a:rPr>
              <a:t>The virulent phage, sometimes also called "lytic", infects its target and starts its reproduction immediately by mobilizing the resources of the host in its favor.</a:t>
            </a:r>
          </a:p>
          <a:p>
            <a:pPr marL="0" marR="0" lvl="0" indent="-69850" algn="just" rtl="0">
              <a:lnSpc>
                <a:spcPct val="115000"/>
              </a:lnSpc>
              <a:spcBef>
                <a:spcPts val="0"/>
              </a:spcBef>
              <a:spcAft>
                <a:spcPts val="0"/>
              </a:spcAft>
              <a:buClr>
                <a:srgbClr val="000000"/>
              </a:buClr>
              <a:buSzPct val="61111"/>
              <a:buFont typeface="Arial"/>
              <a:buNone/>
            </a:pPr>
            <a:br>
              <a:rPr lang="fr" sz="1800">
                <a:solidFill>
                  <a:schemeClr val="dk1"/>
                </a:solidFill>
                <a:latin typeface="Lato"/>
                <a:ea typeface="Lato"/>
                <a:cs typeface="Lato"/>
                <a:sym typeface="Lato"/>
              </a:rPr>
            </a:br>
            <a:r>
              <a:rPr lang="fr" sz="1800">
                <a:solidFill>
                  <a:schemeClr val="dk1"/>
                </a:solidFill>
                <a:latin typeface="Lato"/>
                <a:ea typeface="Lato"/>
                <a:cs typeface="Lato"/>
                <a:sym typeface="Lato"/>
              </a:rPr>
              <a:t>The viral genes are then expressed in a very precise and closely regulated order.</a:t>
            </a:r>
            <a:br>
              <a:rPr lang="fr" sz="1800">
                <a:solidFill>
                  <a:schemeClr val="dk1"/>
                </a:solidFill>
                <a:latin typeface="Lato"/>
                <a:ea typeface="Lato"/>
                <a:cs typeface="Lato"/>
                <a:sym typeface="Lato"/>
              </a:rPr>
            </a:br>
            <a:r>
              <a:rPr lang="fr" sz="1800">
                <a:solidFill>
                  <a:schemeClr val="dk1"/>
                </a:solidFill>
                <a:latin typeface="Lato"/>
                <a:ea typeface="Lato"/>
                <a:cs typeface="Lato"/>
                <a:sym typeface="Lato"/>
              </a:rPr>
              <a:t>The first proteins produced, the early proteins, are responsible for phage multiplication and, in many cases, interrupt the synthesis of cellular proteins.</a:t>
            </a:r>
            <a:br>
              <a:rPr lang="fr" sz="1800">
                <a:solidFill>
                  <a:schemeClr val="dk1"/>
                </a:solidFill>
                <a:latin typeface="Lato"/>
                <a:ea typeface="Lato"/>
                <a:cs typeface="Lato"/>
                <a:sym typeface="Lato"/>
              </a:rPr>
            </a:br>
            <a:br>
              <a:rPr lang="fr" sz="1800">
                <a:solidFill>
                  <a:schemeClr val="dk1"/>
                </a:solidFill>
                <a:latin typeface="Lato"/>
                <a:ea typeface="Lato"/>
                <a:cs typeface="Lato"/>
                <a:sym typeface="Lato"/>
              </a:rPr>
            </a:br>
            <a:r>
              <a:rPr lang="fr" sz="1800">
                <a:solidFill>
                  <a:schemeClr val="dk1"/>
                </a:solidFill>
                <a:latin typeface="Lato"/>
                <a:ea typeface="Lato"/>
                <a:cs typeface="Lato"/>
                <a:sym typeface="Lato"/>
              </a:rPr>
              <a:t>Some virulent phages are even capable of degrading the host genome and monopolizing cellular metabolism for their own reproduction.</a:t>
            </a:r>
            <a:br>
              <a:rPr lang="fr" sz="1800">
                <a:solidFill>
                  <a:schemeClr val="dk1"/>
                </a:solidFill>
                <a:latin typeface="Lato"/>
                <a:ea typeface="Lato"/>
                <a:cs typeface="Lato"/>
                <a:sym typeface="Lato"/>
              </a:rPr>
            </a:br>
            <a:r>
              <a:rPr lang="fr" sz="1800">
                <a:solidFill>
                  <a:schemeClr val="dk1"/>
                </a:solidFill>
                <a:latin typeface="Lato"/>
                <a:ea typeface="Lato"/>
                <a:cs typeface="Lato"/>
                <a:sym typeface="Lato"/>
              </a:rPr>
              <a:t>	 		</a:t>
            </a:r>
          </a:p>
        </p:txBody>
      </p:sp>
      <p:sp>
        <p:nvSpPr>
          <p:cNvPr id="387" name="Shape 387"/>
          <p:cNvSpPr txBox="1"/>
          <p:nvPr/>
        </p:nvSpPr>
        <p:spPr>
          <a:xfrm>
            <a:off x="1905000" y="238000"/>
            <a:ext cx="5334000" cy="461700"/>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fr" sz="3600" b="1">
                <a:solidFill>
                  <a:schemeClr val="dk1"/>
                </a:solidFill>
                <a:latin typeface="Lato"/>
                <a:ea typeface="Lato"/>
                <a:cs typeface="Lato"/>
                <a:sym typeface="Lato"/>
              </a:rPr>
              <a:t>Virulent Phages (1)</a:t>
            </a:r>
          </a:p>
        </p:txBody>
      </p:sp>
      <p:pic>
        <p:nvPicPr>
          <p:cNvPr id="388" name="Shape 388"/>
          <p:cNvPicPr preferRelativeResize="0"/>
          <p:nvPr/>
        </p:nvPicPr>
        <p:blipFill>
          <a:blip r:embed="rId3">
            <a:alphaModFix/>
          </a:blip>
          <a:stretch>
            <a:fillRect/>
          </a:stretch>
        </p:blipFill>
        <p:spPr>
          <a:xfrm>
            <a:off x="5300524" y="2227211"/>
            <a:ext cx="3843474" cy="3301963"/>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5" name="Shape 375"/>
          <p:cNvSpPr/>
          <p:nvPr/>
        </p:nvSpPr>
        <p:spPr>
          <a:xfrm>
            <a:off x="7605336" y="6597352"/>
            <a:ext cx="1575300" cy="2769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fr" sz="1200">
                <a:solidFill>
                  <a:schemeClr val="lt1"/>
                </a:solidFill>
                <a:latin typeface="Arial"/>
                <a:ea typeface="Arial"/>
                <a:cs typeface="Arial"/>
                <a:sym typeface="Arial"/>
              </a:rPr>
              <a:t>From Campbell (2003)</a:t>
            </a:r>
          </a:p>
        </p:txBody>
      </p:sp>
      <p:sp>
        <p:nvSpPr>
          <p:cNvPr id="376" name="Shape 376"/>
          <p:cNvSpPr txBox="1"/>
          <p:nvPr/>
        </p:nvSpPr>
        <p:spPr>
          <a:xfrm>
            <a:off x="1475655" y="44623"/>
            <a:ext cx="5544599" cy="708000"/>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fr" sz="4000">
                <a:solidFill>
                  <a:schemeClr val="lt1"/>
                </a:solidFill>
                <a:latin typeface="Arial"/>
                <a:ea typeface="Arial"/>
                <a:cs typeface="Arial"/>
                <a:sym typeface="Arial"/>
              </a:rPr>
              <a:t>Phage life cycle</a:t>
            </a:r>
          </a:p>
        </p:txBody>
      </p:sp>
      <p:pic>
        <p:nvPicPr>
          <p:cNvPr id="377" name="Shape 377"/>
          <p:cNvPicPr preferRelativeResize="0"/>
          <p:nvPr/>
        </p:nvPicPr>
        <p:blipFill>
          <a:blip r:embed="rId3">
            <a:alphaModFix/>
          </a:blip>
          <a:stretch>
            <a:fillRect/>
          </a:stretch>
        </p:blipFill>
        <p:spPr>
          <a:xfrm>
            <a:off x="5753001" y="3933625"/>
            <a:ext cx="3390998" cy="2940624"/>
          </a:xfrm>
          <a:prstGeom prst="rect">
            <a:avLst/>
          </a:prstGeom>
          <a:noFill/>
          <a:ln>
            <a:noFill/>
          </a:ln>
        </p:spPr>
      </p:pic>
      <p:pic>
        <p:nvPicPr>
          <p:cNvPr id="378" name="Shape 378"/>
          <p:cNvPicPr preferRelativeResize="0"/>
          <p:nvPr/>
        </p:nvPicPr>
        <p:blipFill rotWithShape="1">
          <a:blip r:embed="rId4">
            <a:alphaModFix/>
          </a:blip>
          <a:srcRect r="50072"/>
          <a:stretch/>
        </p:blipFill>
        <p:spPr>
          <a:xfrm>
            <a:off x="0" y="3933624"/>
            <a:ext cx="3524599" cy="2940624"/>
          </a:xfrm>
          <a:prstGeom prst="rect">
            <a:avLst/>
          </a:prstGeom>
          <a:noFill/>
          <a:ln>
            <a:noFill/>
          </a:ln>
        </p:spPr>
      </p:pic>
      <p:sp>
        <p:nvSpPr>
          <p:cNvPr id="379" name="Shape 379"/>
          <p:cNvSpPr txBox="1"/>
          <p:nvPr/>
        </p:nvSpPr>
        <p:spPr>
          <a:xfrm>
            <a:off x="1112548" y="197025"/>
            <a:ext cx="6918900" cy="954000"/>
          </a:xfrm>
          <a:prstGeom prst="rect">
            <a:avLst/>
          </a:prstGeom>
          <a:noFill/>
          <a:ln>
            <a:noFill/>
          </a:ln>
        </p:spPr>
        <p:txBody>
          <a:bodyPr lIns="91425" tIns="45700" rIns="91425" bIns="45700" anchor="t" anchorCtr="0">
            <a:noAutofit/>
          </a:bodyPr>
          <a:lstStyle/>
          <a:p>
            <a:pPr lvl="0" algn="ctr" rtl="0">
              <a:spcBef>
                <a:spcPts val="0"/>
              </a:spcBef>
              <a:buSzPct val="25000"/>
              <a:buNone/>
            </a:pPr>
            <a:r>
              <a:rPr lang="fr" sz="3600" b="1">
                <a:solidFill>
                  <a:schemeClr val="dk1"/>
                </a:solidFill>
                <a:latin typeface="Lato"/>
                <a:ea typeface="Lato"/>
                <a:cs typeface="Lato"/>
                <a:sym typeface="Lato"/>
              </a:rPr>
              <a:t>Filamentous Phages</a:t>
            </a:r>
          </a:p>
          <a:p>
            <a:pPr marL="0" marR="0" lvl="0" indent="0" algn="l" rtl="0">
              <a:spcBef>
                <a:spcPts val="0"/>
              </a:spcBef>
              <a:spcAft>
                <a:spcPts val="0"/>
              </a:spcAft>
              <a:buNone/>
            </a:pPr>
            <a:endParaRPr sz="3600" b="1">
              <a:latin typeface="Lato"/>
              <a:ea typeface="Lato"/>
              <a:cs typeface="Lato"/>
              <a:sym typeface="Lato"/>
            </a:endParaRPr>
          </a:p>
        </p:txBody>
      </p:sp>
      <p:sp>
        <p:nvSpPr>
          <p:cNvPr id="380" name="Shape 380"/>
          <p:cNvSpPr txBox="1"/>
          <p:nvPr/>
        </p:nvSpPr>
        <p:spPr>
          <a:xfrm>
            <a:off x="163348" y="544529"/>
            <a:ext cx="8817300" cy="5078400"/>
          </a:xfrm>
          <a:prstGeom prst="rect">
            <a:avLst/>
          </a:prstGeom>
          <a:noFill/>
          <a:ln>
            <a:noFill/>
          </a:ln>
        </p:spPr>
        <p:txBody>
          <a:bodyPr lIns="91425" tIns="45700" rIns="91425" bIns="45700" anchor="t" anchorCtr="0">
            <a:noAutofit/>
          </a:bodyPr>
          <a:lstStyle/>
          <a:p>
            <a:pPr marL="0" marR="0" lvl="0" indent="0" algn="just" rtl="0">
              <a:spcBef>
                <a:spcPts val="0"/>
              </a:spcBef>
              <a:spcAft>
                <a:spcPts val="0"/>
              </a:spcAft>
              <a:buSzPct val="25000"/>
              <a:buNone/>
            </a:pPr>
            <a:r>
              <a:rPr lang="fr" sz="1800" dirty="0">
                <a:solidFill>
                  <a:schemeClr val="dk1"/>
                </a:solidFill>
                <a:latin typeface="Lato"/>
                <a:ea typeface="Lato"/>
                <a:cs typeface="Lato"/>
                <a:sym typeface="Lato"/>
              </a:rPr>
              <a:t> 	 	</a:t>
            </a:r>
          </a:p>
          <a:p>
            <a:pPr lvl="0" algn="just" rtl="0">
              <a:lnSpc>
                <a:spcPct val="114000"/>
              </a:lnSpc>
              <a:spcBef>
                <a:spcPts val="0"/>
              </a:spcBef>
              <a:buNone/>
            </a:pPr>
            <a:r>
              <a:rPr lang="fr" b="1" dirty="0" err="1">
                <a:solidFill>
                  <a:schemeClr val="dk1"/>
                </a:solidFill>
                <a:latin typeface="Lato"/>
                <a:ea typeface="Lato"/>
                <a:cs typeface="Lato"/>
                <a:sym typeface="Lato"/>
              </a:rPr>
              <a:t>When</a:t>
            </a:r>
            <a:r>
              <a:rPr lang="fr" b="1" dirty="0">
                <a:solidFill>
                  <a:schemeClr val="dk1"/>
                </a:solidFill>
                <a:latin typeface="Lato"/>
                <a:ea typeface="Lato"/>
                <a:cs typeface="Lato"/>
                <a:sym typeface="Lato"/>
              </a:rPr>
              <a:t> </a:t>
            </a:r>
            <a:r>
              <a:rPr lang="fr" b="1" dirty="0" err="1">
                <a:solidFill>
                  <a:schemeClr val="dk1"/>
                </a:solidFill>
                <a:latin typeface="Lato"/>
                <a:ea typeface="Lato"/>
                <a:cs typeface="Lato"/>
                <a:sym typeface="Lato"/>
              </a:rPr>
              <a:t>nucleic</a:t>
            </a:r>
            <a:r>
              <a:rPr lang="fr" b="1" dirty="0">
                <a:solidFill>
                  <a:schemeClr val="dk1"/>
                </a:solidFill>
                <a:latin typeface="Lato"/>
                <a:ea typeface="Lato"/>
                <a:cs typeface="Lato"/>
                <a:sym typeface="Lato"/>
              </a:rPr>
              <a:t> </a:t>
            </a:r>
            <a:r>
              <a:rPr lang="fr" b="1" dirty="0" err="1">
                <a:solidFill>
                  <a:schemeClr val="dk1"/>
                </a:solidFill>
                <a:latin typeface="Lato"/>
                <a:ea typeface="Lato"/>
                <a:cs typeface="Lato"/>
                <a:sym typeface="Lato"/>
              </a:rPr>
              <a:t>acid</a:t>
            </a:r>
            <a:r>
              <a:rPr lang="fr" b="1" dirty="0">
                <a:solidFill>
                  <a:schemeClr val="dk1"/>
                </a:solidFill>
                <a:latin typeface="Lato"/>
                <a:ea typeface="Lato"/>
                <a:cs typeface="Lato"/>
                <a:sym typeface="Lato"/>
              </a:rPr>
              <a:t> (</a:t>
            </a:r>
            <a:r>
              <a:rPr lang="fr" b="1" dirty="0" err="1">
                <a:solidFill>
                  <a:schemeClr val="dk1"/>
                </a:solidFill>
                <a:latin typeface="Lato"/>
                <a:ea typeface="Lato"/>
                <a:cs typeface="Lato"/>
                <a:sym typeface="Lato"/>
              </a:rPr>
              <a:t>generally</a:t>
            </a:r>
            <a:r>
              <a:rPr lang="fr" b="1" dirty="0">
                <a:solidFill>
                  <a:schemeClr val="dk1"/>
                </a:solidFill>
                <a:latin typeface="Lato"/>
                <a:ea typeface="Lato"/>
                <a:cs typeface="Lato"/>
                <a:sym typeface="Lato"/>
              </a:rPr>
              <a:t> single-</a:t>
            </a:r>
            <a:r>
              <a:rPr lang="fr" b="1" dirty="0" err="1">
                <a:solidFill>
                  <a:schemeClr val="dk1"/>
                </a:solidFill>
                <a:latin typeface="Lato"/>
                <a:ea typeface="Lato"/>
                <a:cs typeface="Lato"/>
                <a:sym typeface="Lato"/>
              </a:rPr>
              <a:t>stranded</a:t>
            </a:r>
            <a:r>
              <a:rPr lang="fr" b="1" dirty="0">
                <a:solidFill>
                  <a:schemeClr val="dk1"/>
                </a:solidFill>
                <a:latin typeface="Lato"/>
                <a:ea typeface="Lato"/>
                <a:cs typeface="Lato"/>
                <a:sym typeface="Lato"/>
              </a:rPr>
              <a:t>) </a:t>
            </a:r>
            <a:r>
              <a:rPr lang="fr" b="1" dirty="0" err="1">
                <a:solidFill>
                  <a:schemeClr val="dk1"/>
                </a:solidFill>
                <a:latin typeface="Lato"/>
                <a:ea typeface="Lato"/>
                <a:cs typeface="Lato"/>
                <a:sym typeface="Lato"/>
              </a:rPr>
              <a:t>is</a:t>
            </a:r>
            <a:r>
              <a:rPr lang="fr" b="1" dirty="0">
                <a:solidFill>
                  <a:schemeClr val="dk1"/>
                </a:solidFill>
                <a:latin typeface="Lato"/>
                <a:ea typeface="Lato"/>
                <a:cs typeface="Lato"/>
                <a:sym typeface="Lato"/>
              </a:rPr>
              <a:t> </a:t>
            </a:r>
            <a:r>
              <a:rPr lang="fr" b="1" dirty="0" err="1">
                <a:solidFill>
                  <a:schemeClr val="dk1"/>
                </a:solidFill>
                <a:latin typeface="Lato"/>
                <a:ea typeface="Lato"/>
                <a:cs typeface="Lato"/>
                <a:sym typeface="Lato"/>
              </a:rPr>
              <a:t>injected</a:t>
            </a:r>
            <a:r>
              <a:rPr lang="fr" b="1" dirty="0">
                <a:solidFill>
                  <a:schemeClr val="dk1"/>
                </a:solidFill>
                <a:latin typeface="Lato"/>
                <a:ea typeface="Lato"/>
                <a:cs typeface="Lato"/>
                <a:sym typeface="Lato"/>
              </a:rPr>
              <a:t> </a:t>
            </a:r>
            <a:r>
              <a:rPr lang="fr" b="1" dirty="0" err="1">
                <a:solidFill>
                  <a:schemeClr val="dk1"/>
                </a:solidFill>
                <a:latin typeface="Lato"/>
                <a:ea typeface="Lato"/>
                <a:cs typeface="Lato"/>
                <a:sym typeface="Lato"/>
              </a:rPr>
              <a:t>into</a:t>
            </a:r>
            <a:r>
              <a:rPr lang="fr" b="1" dirty="0">
                <a:solidFill>
                  <a:schemeClr val="dk1"/>
                </a:solidFill>
                <a:latin typeface="Lato"/>
                <a:ea typeface="Lato"/>
                <a:cs typeface="Lato"/>
                <a:sym typeface="Lato"/>
              </a:rPr>
              <a:t> the </a:t>
            </a:r>
            <a:r>
              <a:rPr lang="fr" b="1" dirty="0" err="1">
                <a:solidFill>
                  <a:schemeClr val="dk1"/>
                </a:solidFill>
                <a:latin typeface="Lato"/>
                <a:ea typeface="Lato"/>
                <a:cs typeface="Lato"/>
                <a:sym typeface="Lato"/>
              </a:rPr>
              <a:t>target</a:t>
            </a:r>
            <a:r>
              <a:rPr lang="fr" b="1" dirty="0">
                <a:solidFill>
                  <a:schemeClr val="dk1"/>
                </a:solidFill>
                <a:latin typeface="Lato"/>
                <a:ea typeface="Lato"/>
                <a:cs typeface="Lato"/>
                <a:sym typeface="Lato"/>
              </a:rPr>
              <a:t> </a:t>
            </a:r>
            <a:r>
              <a:rPr lang="fr" b="1" dirty="0" err="1">
                <a:solidFill>
                  <a:schemeClr val="dk1"/>
                </a:solidFill>
                <a:latin typeface="Lato"/>
                <a:ea typeface="Lato"/>
                <a:cs typeface="Lato"/>
                <a:sym typeface="Lato"/>
              </a:rPr>
              <a:t>cell</a:t>
            </a:r>
            <a:r>
              <a:rPr lang="fr" b="1" dirty="0">
                <a:solidFill>
                  <a:schemeClr val="dk1"/>
                </a:solidFill>
                <a:latin typeface="Lato"/>
                <a:ea typeface="Lato"/>
                <a:cs typeface="Lato"/>
                <a:sym typeface="Lato"/>
              </a:rPr>
              <a:t>, the </a:t>
            </a:r>
            <a:r>
              <a:rPr lang="fr" b="1" dirty="0" err="1">
                <a:solidFill>
                  <a:schemeClr val="dk1"/>
                </a:solidFill>
                <a:latin typeface="Lato"/>
                <a:ea typeface="Lato"/>
                <a:cs typeface="Lato"/>
                <a:sym typeface="Lato"/>
              </a:rPr>
              <a:t>capsid</a:t>
            </a:r>
            <a:r>
              <a:rPr lang="fr" b="1" dirty="0">
                <a:solidFill>
                  <a:srgbClr val="212121"/>
                </a:solidFill>
                <a:highlight>
                  <a:srgbClr val="FFFFFF"/>
                </a:highlight>
              </a:rPr>
              <a:t> </a:t>
            </a:r>
            <a:r>
              <a:rPr lang="fr" b="1" dirty="0" err="1">
                <a:solidFill>
                  <a:schemeClr val="dk1"/>
                </a:solidFill>
                <a:latin typeface="Lato"/>
                <a:ea typeface="Lato"/>
                <a:cs typeface="Lato"/>
                <a:sym typeface="Lato"/>
              </a:rPr>
              <a:t>proteins</a:t>
            </a:r>
            <a:r>
              <a:rPr lang="fr" b="1" dirty="0">
                <a:solidFill>
                  <a:schemeClr val="dk1"/>
                </a:solidFill>
                <a:latin typeface="Lato"/>
                <a:ea typeface="Lato"/>
                <a:cs typeface="Lato"/>
                <a:sym typeface="Lato"/>
              </a:rPr>
              <a:t> are </a:t>
            </a:r>
            <a:r>
              <a:rPr lang="fr" b="1" dirty="0" err="1">
                <a:solidFill>
                  <a:schemeClr val="dk1"/>
                </a:solidFill>
                <a:latin typeface="Lato"/>
                <a:ea typeface="Lato"/>
                <a:cs typeface="Lato"/>
                <a:sym typeface="Lato"/>
              </a:rPr>
              <a:t>inserted</a:t>
            </a:r>
            <a:r>
              <a:rPr lang="fr" b="1" dirty="0">
                <a:solidFill>
                  <a:schemeClr val="dk1"/>
                </a:solidFill>
                <a:latin typeface="Lato"/>
                <a:ea typeface="Lato"/>
                <a:cs typeface="Lato"/>
                <a:sym typeface="Lato"/>
              </a:rPr>
              <a:t> </a:t>
            </a:r>
            <a:r>
              <a:rPr lang="fr" b="1" dirty="0" err="1">
                <a:solidFill>
                  <a:schemeClr val="dk1"/>
                </a:solidFill>
                <a:latin typeface="Lato"/>
                <a:ea typeface="Lato"/>
                <a:cs typeface="Lato"/>
                <a:sym typeface="Lato"/>
              </a:rPr>
              <a:t>into</a:t>
            </a:r>
            <a:r>
              <a:rPr lang="fr" b="1" dirty="0">
                <a:solidFill>
                  <a:schemeClr val="dk1"/>
                </a:solidFill>
                <a:latin typeface="Lato"/>
                <a:ea typeface="Lato"/>
                <a:cs typeface="Lato"/>
                <a:sym typeface="Lato"/>
              </a:rPr>
              <a:t> the membrane.</a:t>
            </a:r>
            <a:br>
              <a:rPr lang="fr" b="1" dirty="0">
                <a:solidFill>
                  <a:schemeClr val="dk1"/>
                </a:solidFill>
                <a:latin typeface="Lato"/>
                <a:ea typeface="Lato"/>
                <a:cs typeface="Lato"/>
                <a:sym typeface="Lato"/>
              </a:rPr>
            </a:br>
            <a:r>
              <a:rPr lang="fr" b="1" dirty="0">
                <a:solidFill>
                  <a:schemeClr val="dk1"/>
                </a:solidFill>
                <a:latin typeface="Lato"/>
                <a:ea typeface="Lato"/>
                <a:cs typeface="Lato"/>
                <a:sym typeface="Lato"/>
              </a:rPr>
              <a:t>Once </a:t>
            </a:r>
            <a:r>
              <a:rPr lang="fr" b="1" dirty="0" err="1">
                <a:solidFill>
                  <a:schemeClr val="dk1"/>
                </a:solidFill>
                <a:latin typeface="Lato"/>
                <a:ea typeface="Lato"/>
                <a:cs typeface="Lato"/>
                <a:sym typeface="Lato"/>
              </a:rPr>
              <a:t>inside</a:t>
            </a:r>
            <a:r>
              <a:rPr lang="fr" b="1" dirty="0">
                <a:solidFill>
                  <a:schemeClr val="dk1"/>
                </a:solidFill>
                <a:latin typeface="Lato"/>
                <a:ea typeface="Lato"/>
                <a:cs typeface="Lato"/>
                <a:sym typeface="Lato"/>
              </a:rPr>
              <a:t> the host, the </a:t>
            </a:r>
            <a:r>
              <a:rPr lang="fr" b="1" dirty="0" err="1">
                <a:solidFill>
                  <a:schemeClr val="dk1"/>
                </a:solidFill>
                <a:latin typeface="Lato"/>
                <a:ea typeface="Lato"/>
                <a:cs typeface="Lato"/>
                <a:sym typeface="Lato"/>
              </a:rPr>
              <a:t>genome</a:t>
            </a:r>
            <a:r>
              <a:rPr lang="fr" b="1" dirty="0">
                <a:solidFill>
                  <a:schemeClr val="dk1"/>
                </a:solidFill>
                <a:latin typeface="Lato"/>
                <a:ea typeface="Lato"/>
                <a:cs typeface="Lato"/>
                <a:sym typeface="Lato"/>
              </a:rPr>
              <a:t> </a:t>
            </a:r>
            <a:r>
              <a:rPr lang="fr" b="1" dirty="0" err="1">
                <a:solidFill>
                  <a:schemeClr val="dk1"/>
                </a:solidFill>
                <a:latin typeface="Lato"/>
                <a:ea typeface="Lato"/>
                <a:cs typeface="Lato"/>
                <a:sym typeface="Lato"/>
              </a:rPr>
              <a:t>is</a:t>
            </a:r>
            <a:r>
              <a:rPr lang="fr" b="1" dirty="0">
                <a:solidFill>
                  <a:schemeClr val="dk1"/>
                </a:solidFill>
                <a:latin typeface="Lato"/>
                <a:ea typeface="Lato"/>
                <a:cs typeface="Lato"/>
                <a:sym typeface="Lato"/>
              </a:rPr>
              <a:t> </a:t>
            </a:r>
            <a:r>
              <a:rPr lang="fr" b="1" dirty="0" err="1">
                <a:solidFill>
                  <a:schemeClr val="dk1"/>
                </a:solidFill>
                <a:latin typeface="Lato"/>
                <a:ea typeface="Lato"/>
                <a:cs typeface="Lato"/>
                <a:sym typeface="Lato"/>
              </a:rPr>
              <a:t>abundantly</a:t>
            </a:r>
            <a:r>
              <a:rPr lang="fr" b="1" dirty="0">
                <a:solidFill>
                  <a:schemeClr val="dk1"/>
                </a:solidFill>
                <a:latin typeface="Lato"/>
                <a:ea typeface="Lato"/>
                <a:cs typeface="Lato"/>
                <a:sym typeface="Lato"/>
              </a:rPr>
              <a:t> </a:t>
            </a:r>
            <a:r>
              <a:rPr lang="fr" b="1" dirty="0" err="1">
                <a:solidFill>
                  <a:schemeClr val="dk1"/>
                </a:solidFill>
                <a:latin typeface="Lato"/>
                <a:ea typeface="Lato"/>
                <a:cs typeface="Lato"/>
                <a:sym typeface="Lato"/>
              </a:rPr>
              <a:t>replicated</a:t>
            </a:r>
            <a:r>
              <a:rPr lang="fr" b="1" dirty="0">
                <a:solidFill>
                  <a:schemeClr val="dk1"/>
                </a:solidFill>
                <a:latin typeface="Lato"/>
                <a:ea typeface="Lato"/>
                <a:cs typeface="Lato"/>
                <a:sym typeface="Lato"/>
              </a:rPr>
              <a:t> and the </a:t>
            </a:r>
            <a:r>
              <a:rPr lang="fr" b="1" dirty="0" err="1">
                <a:solidFill>
                  <a:schemeClr val="dk1"/>
                </a:solidFill>
                <a:latin typeface="Lato"/>
                <a:ea typeface="Lato"/>
                <a:cs typeface="Lato"/>
                <a:sym typeface="Lato"/>
              </a:rPr>
              <a:t>genes</a:t>
            </a:r>
            <a:r>
              <a:rPr lang="fr" b="1" dirty="0">
                <a:solidFill>
                  <a:schemeClr val="dk1"/>
                </a:solidFill>
                <a:latin typeface="Lato"/>
                <a:ea typeface="Lato"/>
                <a:cs typeface="Lato"/>
                <a:sym typeface="Lato"/>
              </a:rPr>
              <a:t> </a:t>
            </a:r>
            <a:r>
              <a:rPr lang="fr" b="1" dirty="0" err="1">
                <a:solidFill>
                  <a:schemeClr val="dk1"/>
                </a:solidFill>
                <a:latin typeface="Lato"/>
                <a:ea typeface="Lato"/>
                <a:cs typeface="Lato"/>
                <a:sym typeface="Lato"/>
              </a:rPr>
              <a:t>necessary</a:t>
            </a:r>
            <a:r>
              <a:rPr lang="fr" b="1" dirty="0">
                <a:solidFill>
                  <a:schemeClr val="dk1"/>
                </a:solidFill>
                <a:latin typeface="Lato"/>
                <a:ea typeface="Lato"/>
                <a:cs typeface="Lato"/>
                <a:sym typeface="Lato"/>
              </a:rPr>
              <a:t> for the </a:t>
            </a:r>
            <a:r>
              <a:rPr lang="fr" b="1" dirty="0" err="1">
                <a:solidFill>
                  <a:schemeClr val="dk1"/>
                </a:solidFill>
                <a:latin typeface="Lato"/>
                <a:ea typeface="Lato"/>
                <a:cs typeface="Lato"/>
                <a:sym typeface="Lato"/>
              </a:rPr>
              <a:t>synthesis</a:t>
            </a:r>
            <a:r>
              <a:rPr lang="fr" b="1" dirty="0">
                <a:solidFill>
                  <a:schemeClr val="dk1"/>
                </a:solidFill>
                <a:latin typeface="Lato"/>
                <a:ea typeface="Lato"/>
                <a:cs typeface="Lato"/>
                <a:sym typeface="Lato"/>
              </a:rPr>
              <a:t> of structural </a:t>
            </a:r>
            <a:r>
              <a:rPr lang="fr" b="1" dirty="0" err="1">
                <a:solidFill>
                  <a:schemeClr val="dk1"/>
                </a:solidFill>
                <a:latin typeface="Lato"/>
                <a:ea typeface="Lato"/>
                <a:cs typeface="Lato"/>
                <a:sym typeface="Lato"/>
              </a:rPr>
              <a:t>proteins</a:t>
            </a:r>
            <a:r>
              <a:rPr lang="fr" b="1" dirty="0">
                <a:solidFill>
                  <a:schemeClr val="dk1"/>
                </a:solidFill>
                <a:latin typeface="Lato"/>
                <a:ea typeface="Lato"/>
                <a:cs typeface="Lato"/>
                <a:sym typeface="Lato"/>
              </a:rPr>
              <a:t> are </a:t>
            </a:r>
            <a:r>
              <a:rPr lang="fr" b="1" dirty="0" err="1">
                <a:solidFill>
                  <a:schemeClr val="dk1"/>
                </a:solidFill>
                <a:latin typeface="Lato"/>
                <a:ea typeface="Lato"/>
                <a:cs typeface="Lato"/>
                <a:sym typeface="Lato"/>
              </a:rPr>
              <a:t>expressed</a:t>
            </a:r>
            <a:r>
              <a:rPr lang="fr" dirty="0">
                <a:solidFill>
                  <a:schemeClr val="dk1"/>
                </a:solidFill>
                <a:latin typeface="Lato"/>
                <a:ea typeface="Lato"/>
                <a:cs typeface="Lato"/>
                <a:sym typeface="Lato"/>
              </a:rPr>
              <a:t>.</a:t>
            </a:r>
          </a:p>
          <a:p>
            <a:pPr lvl="0" algn="just" rtl="0">
              <a:lnSpc>
                <a:spcPct val="114000"/>
              </a:lnSpc>
              <a:spcBef>
                <a:spcPts val="0"/>
              </a:spcBef>
              <a:buClr>
                <a:schemeClr val="dk1"/>
              </a:buClr>
              <a:buFont typeface="Arial"/>
              <a:buNone/>
            </a:pPr>
            <a:endParaRPr dirty="0">
              <a:solidFill>
                <a:schemeClr val="dk1"/>
              </a:solidFill>
              <a:latin typeface="Lato"/>
              <a:ea typeface="Lato"/>
              <a:cs typeface="Lato"/>
              <a:sym typeface="Lato"/>
            </a:endParaRPr>
          </a:p>
          <a:p>
            <a:pPr algn="just">
              <a:lnSpc>
                <a:spcPct val="114000"/>
              </a:lnSpc>
            </a:pPr>
            <a:r>
              <a:rPr lang="fr" b="1" dirty="0" err="1">
                <a:solidFill>
                  <a:schemeClr val="dk1"/>
                </a:solidFill>
                <a:latin typeface="Lato"/>
                <a:ea typeface="Lato"/>
                <a:cs typeface="Lato"/>
                <a:sym typeface="Lato"/>
              </a:rPr>
              <a:t>Proteins</a:t>
            </a:r>
            <a:r>
              <a:rPr lang="fr" b="1" dirty="0">
                <a:solidFill>
                  <a:schemeClr val="dk1"/>
                </a:solidFill>
                <a:latin typeface="Lato"/>
                <a:ea typeface="Lato"/>
                <a:cs typeface="Lato"/>
                <a:sym typeface="Lato"/>
              </a:rPr>
              <a:t> </a:t>
            </a:r>
            <a:r>
              <a:rPr lang="fr" b="1" dirty="0" err="1">
                <a:solidFill>
                  <a:schemeClr val="dk1"/>
                </a:solidFill>
                <a:latin typeface="Lato"/>
                <a:ea typeface="Lato"/>
                <a:cs typeface="Lato"/>
                <a:sym typeface="Lato"/>
              </a:rPr>
              <a:t>will</a:t>
            </a:r>
            <a:r>
              <a:rPr lang="fr" b="1" dirty="0">
                <a:solidFill>
                  <a:schemeClr val="dk1"/>
                </a:solidFill>
                <a:latin typeface="Lato"/>
                <a:ea typeface="Lato"/>
                <a:cs typeface="Lato"/>
                <a:sym typeface="Lato"/>
              </a:rPr>
              <a:t> in </a:t>
            </a:r>
            <a:r>
              <a:rPr lang="fr" b="1" dirty="0" err="1">
                <a:solidFill>
                  <a:schemeClr val="dk1"/>
                </a:solidFill>
                <a:latin typeface="Lato"/>
                <a:ea typeface="Lato"/>
                <a:cs typeface="Lato"/>
                <a:sym typeface="Lato"/>
              </a:rPr>
              <a:t>turn</a:t>
            </a:r>
            <a:r>
              <a:rPr lang="fr" b="1" dirty="0">
                <a:solidFill>
                  <a:schemeClr val="dk1"/>
                </a:solidFill>
                <a:latin typeface="Lato"/>
                <a:ea typeface="Lato"/>
                <a:cs typeface="Lato"/>
                <a:sym typeface="Lato"/>
              </a:rPr>
              <a:t> enter the </a:t>
            </a:r>
            <a:r>
              <a:rPr lang="fr" b="1" dirty="0" err="1">
                <a:solidFill>
                  <a:schemeClr val="dk1"/>
                </a:solidFill>
                <a:latin typeface="Lato"/>
                <a:ea typeface="Lato"/>
                <a:cs typeface="Lato"/>
                <a:sym typeface="Lato"/>
              </a:rPr>
              <a:t>cytoplasmic</a:t>
            </a:r>
            <a:r>
              <a:rPr lang="fr" b="1" dirty="0">
                <a:solidFill>
                  <a:schemeClr val="dk1"/>
                </a:solidFill>
                <a:latin typeface="Lato"/>
                <a:ea typeface="Lato"/>
                <a:cs typeface="Lato"/>
                <a:sym typeface="Lato"/>
              </a:rPr>
              <a:t> membrane and, </a:t>
            </a:r>
            <a:r>
              <a:rPr lang="fr" b="1" dirty="0" err="1">
                <a:solidFill>
                  <a:schemeClr val="dk1"/>
                </a:solidFill>
                <a:latin typeface="Lato"/>
                <a:ea typeface="Lato"/>
                <a:cs typeface="Lato"/>
                <a:sym typeface="Lato"/>
              </a:rPr>
              <a:t>together</a:t>
            </a:r>
            <a:r>
              <a:rPr lang="fr" b="1" dirty="0">
                <a:solidFill>
                  <a:schemeClr val="dk1"/>
                </a:solidFill>
                <a:latin typeface="Lato"/>
                <a:ea typeface="Lato"/>
                <a:cs typeface="Lato"/>
                <a:sym typeface="Lato"/>
              </a:rPr>
              <a:t> </a:t>
            </a:r>
            <a:r>
              <a:rPr lang="fr" b="1" dirty="0" err="1">
                <a:solidFill>
                  <a:schemeClr val="dk1"/>
                </a:solidFill>
                <a:latin typeface="Lato"/>
                <a:ea typeface="Lato"/>
                <a:cs typeface="Lato"/>
                <a:sym typeface="Lato"/>
              </a:rPr>
              <a:t>with</a:t>
            </a:r>
            <a:r>
              <a:rPr lang="fr" b="1" dirty="0">
                <a:solidFill>
                  <a:schemeClr val="dk1"/>
                </a:solidFill>
                <a:latin typeface="Lato"/>
                <a:ea typeface="Lato"/>
                <a:cs typeface="Lato"/>
                <a:sym typeface="Lato"/>
              </a:rPr>
              <a:t> the structural </a:t>
            </a:r>
            <a:r>
              <a:rPr lang="fr" b="1" dirty="0" err="1">
                <a:solidFill>
                  <a:schemeClr val="dk1"/>
                </a:solidFill>
                <a:latin typeface="Lato"/>
                <a:ea typeface="Lato"/>
                <a:cs typeface="Lato"/>
                <a:sym typeface="Lato"/>
              </a:rPr>
              <a:t>proteins</a:t>
            </a:r>
            <a:r>
              <a:rPr lang="fr" b="1" dirty="0">
                <a:solidFill>
                  <a:schemeClr val="dk1"/>
                </a:solidFill>
                <a:latin typeface="Lato"/>
                <a:ea typeface="Lato"/>
                <a:cs typeface="Lato"/>
                <a:sym typeface="Lato"/>
              </a:rPr>
              <a:t> </a:t>
            </a:r>
            <a:r>
              <a:rPr lang="fr" b="1" dirty="0" err="1">
                <a:solidFill>
                  <a:schemeClr val="dk1"/>
                </a:solidFill>
                <a:latin typeface="Lato"/>
                <a:ea typeface="Lato"/>
                <a:cs typeface="Lato"/>
                <a:sym typeface="Lato"/>
              </a:rPr>
              <a:t>inserted</a:t>
            </a:r>
            <a:r>
              <a:rPr lang="fr" b="1" dirty="0">
                <a:solidFill>
                  <a:schemeClr val="dk1"/>
                </a:solidFill>
                <a:latin typeface="Lato"/>
                <a:ea typeface="Lato"/>
                <a:cs typeface="Lato"/>
                <a:sym typeface="Lato"/>
              </a:rPr>
              <a:t> in the membrane </a:t>
            </a:r>
            <a:r>
              <a:rPr lang="fr" b="1" dirty="0" err="1">
                <a:solidFill>
                  <a:schemeClr val="dk1"/>
                </a:solidFill>
                <a:latin typeface="Lato"/>
                <a:ea typeface="Lato"/>
                <a:cs typeface="Lato"/>
                <a:sym typeface="Lato"/>
              </a:rPr>
              <a:t>during</a:t>
            </a:r>
            <a:r>
              <a:rPr lang="fr" b="1" dirty="0">
                <a:solidFill>
                  <a:schemeClr val="dk1"/>
                </a:solidFill>
                <a:latin typeface="Lato"/>
                <a:ea typeface="Lato"/>
                <a:cs typeface="Lato"/>
                <a:sym typeface="Lato"/>
              </a:rPr>
              <a:t> infection, </a:t>
            </a:r>
            <a:r>
              <a:rPr lang="fr" b="1" dirty="0" err="1">
                <a:solidFill>
                  <a:schemeClr val="dk1"/>
                </a:solidFill>
                <a:latin typeface="Lato"/>
                <a:ea typeface="Lato"/>
                <a:cs typeface="Lato"/>
                <a:sym typeface="Lato"/>
              </a:rPr>
              <a:t>will</a:t>
            </a:r>
            <a:r>
              <a:rPr lang="fr" b="1" dirty="0">
                <a:solidFill>
                  <a:schemeClr val="dk1"/>
                </a:solidFill>
                <a:latin typeface="Lato"/>
                <a:ea typeface="Lato"/>
                <a:cs typeface="Lato"/>
                <a:sym typeface="Lato"/>
              </a:rPr>
              <a:t> serve to </a:t>
            </a:r>
            <a:r>
              <a:rPr lang="fr" b="1" dirty="0" err="1">
                <a:solidFill>
                  <a:schemeClr val="dk1"/>
                </a:solidFill>
                <a:latin typeface="Lato"/>
                <a:ea typeface="Lato"/>
                <a:cs typeface="Lato"/>
                <a:sym typeface="Lato"/>
              </a:rPr>
              <a:t>form</a:t>
            </a:r>
            <a:r>
              <a:rPr lang="fr" b="1" dirty="0">
                <a:solidFill>
                  <a:schemeClr val="dk1"/>
                </a:solidFill>
                <a:latin typeface="Lato"/>
                <a:ea typeface="Lato"/>
                <a:cs typeface="Lato"/>
                <a:sym typeface="Lato"/>
              </a:rPr>
              <a:t> the new </a:t>
            </a:r>
            <a:r>
              <a:rPr lang="fr" b="1" dirty="0" err="1">
                <a:solidFill>
                  <a:schemeClr val="dk1"/>
                </a:solidFill>
                <a:latin typeface="Lato"/>
                <a:ea typeface="Lato"/>
                <a:cs typeface="Lato"/>
                <a:sym typeface="Lato"/>
              </a:rPr>
              <a:t>capsids</a:t>
            </a:r>
            <a:r>
              <a:rPr lang="fr" b="1" dirty="0">
                <a:solidFill>
                  <a:schemeClr val="dk1"/>
                </a:solidFill>
                <a:latin typeface="Lato"/>
                <a:ea typeface="Lato"/>
                <a:cs typeface="Lato"/>
                <a:sym typeface="Lato"/>
              </a:rPr>
              <a:t>.</a:t>
            </a:r>
            <a:br>
              <a:rPr lang="fr" b="1" dirty="0">
                <a:solidFill>
                  <a:schemeClr val="dk1"/>
                </a:solidFill>
                <a:latin typeface="Lato"/>
                <a:ea typeface="Lato"/>
                <a:cs typeface="Lato"/>
                <a:sym typeface="Lato"/>
              </a:rPr>
            </a:br>
            <a:r>
              <a:rPr lang="fr" b="1" dirty="0">
                <a:solidFill>
                  <a:schemeClr val="dk1"/>
                </a:solidFill>
                <a:latin typeface="Lato"/>
                <a:ea typeface="Lato"/>
                <a:cs typeface="Lato"/>
                <a:sym typeface="Lato"/>
              </a:rPr>
              <a:t>The phages are </a:t>
            </a:r>
            <a:r>
              <a:rPr lang="fr" b="1" dirty="0" err="1">
                <a:solidFill>
                  <a:schemeClr val="dk1"/>
                </a:solidFill>
                <a:latin typeface="Lato"/>
                <a:ea typeface="Lato"/>
                <a:cs typeface="Lato"/>
                <a:sym typeface="Lato"/>
              </a:rPr>
              <a:t>then</a:t>
            </a:r>
            <a:r>
              <a:rPr lang="fr" b="1" dirty="0">
                <a:solidFill>
                  <a:schemeClr val="dk1"/>
                </a:solidFill>
                <a:latin typeface="Lato"/>
                <a:ea typeface="Lato"/>
                <a:cs typeface="Lato"/>
                <a:sym typeface="Lato"/>
              </a:rPr>
              <a:t> </a:t>
            </a:r>
            <a:r>
              <a:rPr lang="fr" b="1" dirty="0" err="1">
                <a:solidFill>
                  <a:schemeClr val="dk1"/>
                </a:solidFill>
                <a:latin typeface="Lato"/>
                <a:ea typeface="Lato"/>
                <a:cs typeface="Lato"/>
                <a:sym typeface="Lato"/>
              </a:rPr>
              <a:t>secreted</a:t>
            </a:r>
            <a:r>
              <a:rPr lang="fr" b="1" dirty="0">
                <a:solidFill>
                  <a:schemeClr val="dk1"/>
                </a:solidFill>
                <a:latin typeface="Lato"/>
                <a:ea typeface="Lato"/>
                <a:cs typeface="Lato"/>
                <a:sym typeface="Lato"/>
              </a:rPr>
              <a:t> </a:t>
            </a:r>
            <a:r>
              <a:rPr lang="fr" b="1" dirty="0" err="1">
                <a:solidFill>
                  <a:schemeClr val="dk1"/>
                </a:solidFill>
                <a:latin typeface="Lato"/>
                <a:ea typeface="Lato"/>
                <a:cs typeface="Lato"/>
                <a:sym typeface="Lato"/>
              </a:rPr>
              <a:t>through</a:t>
            </a:r>
            <a:r>
              <a:rPr lang="fr" b="1" dirty="0">
                <a:solidFill>
                  <a:schemeClr val="dk1"/>
                </a:solidFill>
                <a:latin typeface="Lato"/>
                <a:ea typeface="Lato"/>
                <a:cs typeface="Lato"/>
                <a:sym typeface="Lato"/>
              </a:rPr>
              <a:t> the </a:t>
            </a:r>
            <a:r>
              <a:rPr lang="fr" b="1" dirty="0" err="1">
                <a:solidFill>
                  <a:schemeClr val="dk1"/>
                </a:solidFill>
                <a:latin typeface="Lato"/>
                <a:ea typeface="Lato"/>
                <a:cs typeface="Lato"/>
                <a:sym typeface="Lato"/>
              </a:rPr>
              <a:t>cell</a:t>
            </a:r>
            <a:r>
              <a:rPr lang="fr" b="1" dirty="0">
                <a:solidFill>
                  <a:schemeClr val="dk1"/>
                </a:solidFill>
                <a:latin typeface="Lato"/>
                <a:ea typeface="Lato"/>
                <a:cs typeface="Lato"/>
                <a:sym typeface="Lato"/>
              </a:rPr>
              <a:t> </a:t>
            </a:r>
            <a:r>
              <a:rPr lang="fr" b="1" dirty="0" err="1">
                <a:solidFill>
                  <a:schemeClr val="dk1"/>
                </a:solidFill>
                <a:latin typeface="Lato"/>
                <a:ea typeface="Lato"/>
                <a:cs typeface="Lato"/>
                <a:sym typeface="Lato"/>
              </a:rPr>
              <a:t>wall</a:t>
            </a:r>
            <a:r>
              <a:rPr lang="fr" b="1" dirty="0">
                <a:solidFill>
                  <a:schemeClr val="dk1"/>
                </a:solidFill>
                <a:latin typeface="Lato"/>
                <a:ea typeface="Lato"/>
                <a:cs typeface="Lato"/>
                <a:sym typeface="Lato"/>
              </a:rPr>
              <a:t> via a </a:t>
            </a:r>
            <a:r>
              <a:rPr lang="fr" b="1" dirty="0" err="1">
                <a:solidFill>
                  <a:schemeClr val="dk1"/>
                </a:solidFill>
                <a:latin typeface="Lato"/>
                <a:ea typeface="Lato"/>
                <a:cs typeface="Lato"/>
                <a:sym typeface="Lato"/>
              </a:rPr>
              <a:t>channel</a:t>
            </a:r>
            <a:r>
              <a:rPr lang="fr" b="1" dirty="0">
                <a:solidFill>
                  <a:schemeClr val="dk1"/>
                </a:solidFill>
                <a:latin typeface="Lato"/>
                <a:ea typeface="Lato"/>
                <a:cs typeface="Lato"/>
                <a:sym typeface="Lato"/>
              </a:rPr>
              <a:t> </a:t>
            </a:r>
            <a:r>
              <a:rPr lang="fr" b="1" dirty="0" err="1">
                <a:solidFill>
                  <a:schemeClr val="dk1"/>
                </a:solidFill>
                <a:latin typeface="Lato"/>
                <a:ea typeface="Lato"/>
                <a:cs typeface="Lato"/>
                <a:sym typeface="Lato"/>
              </a:rPr>
              <a:t>formed</a:t>
            </a:r>
            <a:r>
              <a:rPr lang="fr" b="1" dirty="0">
                <a:solidFill>
                  <a:schemeClr val="dk1"/>
                </a:solidFill>
                <a:latin typeface="Lato"/>
                <a:ea typeface="Lato"/>
                <a:cs typeface="Lato"/>
                <a:sym typeface="Lato"/>
              </a:rPr>
              <a:t> of </a:t>
            </a:r>
            <a:r>
              <a:rPr lang="fr" b="1" dirty="0" err="1">
                <a:solidFill>
                  <a:schemeClr val="dk1"/>
                </a:solidFill>
                <a:latin typeface="Lato"/>
                <a:ea typeface="Lato"/>
                <a:cs typeface="Lato"/>
                <a:sym typeface="Lato"/>
              </a:rPr>
              <a:t>three</a:t>
            </a:r>
            <a:r>
              <a:rPr lang="fr" b="1" dirty="0">
                <a:solidFill>
                  <a:schemeClr val="dk1"/>
                </a:solidFill>
                <a:latin typeface="Lato"/>
                <a:ea typeface="Lato"/>
                <a:cs typeface="Lato"/>
                <a:sym typeface="Lato"/>
              </a:rPr>
              <a:t> viral </a:t>
            </a:r>
            <a:r>
              <a:rPr lang="fr" b="1" dirty="0" err="1">
                <a:solidFill>
                  <a:schemeClr val="dk1"/>
                </a:solidFill>
                <a:latin typeface="Lato"/>
                <a:ea typeface="Lato"/>
                <a:cs typeface="Lato"/>
                <a:sym typeface="Lato"/>
              </a:rPr>
              <a:t>protein</a:t>
            </a:r>
            <a:r>
              <a:rPr lang="fr" b="1" dirty="0">
                <a:solidFill>
                  <a:schemeClr val="dk1"/>
                </a:solidFill>
                <a:latin typeface="Lato"/>
                <a:ea typeface="Lato"/>
                <a:cs typeface="Lato"/>
                <a:sym typeface="Lato"/>
              </a:rPr>
              <a:t> </a:t>
            </a:r>
            <a:r>
              <a:rPr lang="fr" b="1" dirty="0" err="1">
                <a:solidFill>
                  <a:schemeClr val="dk1"/>
                </a:solidFill>
                <a:latin typeface="Lato"/>
                <a:ea typeface="Lato"/>
                <a:cs typeface="Lato"/>
                <a:sym typeface="Lato"/>
              </a:rPr>
              <a:t>species</a:t>
            </a:r>
            <a:r>
              <a:rPr lang="fr" b="1" dirty="0">
                <a:solidFill>
                  <a:schemeClr val="dk1"/>
                </a:solidFill>
                <a:latin typeface="Lato"/>
                <a:ea typeface="Lato"/>
                <a:cs typeface="Lato"/>
                <a:sym typeface="Lato"/>
              </a:rPr>
              <a:t> </a:t>
            </a:r>
            <a:r>
              <a:rPr lang="fr" b="1" dirty="0" err="1">
                <a:solidFill>
                  <a:schemeClr val="dk1"/>
                </a:solidFill>
                <a:latin typeface="Lato"/>
                <a:ea typeface="Lato"/>
                <a:cs typeface="Lato"/>
                <a:sym typeface="Lato"/>
              </a:rPr>
              <a:t>according</a:t>
            </a:r>
            <a:r>
              <a:rPr lang="fr" b="1" dirty="0">
                <a:solidFill>
                  <a:schemeClr val="dk1"/>
                </a:solidFill>
                <a:latin typeface="Lato"/>
                <a:ea typeface="Lato"/>
                <a:cs typeface="Lato"/>
                <a:sym typeface="Lato"/>
              </a:rPr>
              <a:t> to a </a:t>
            </a:r>
            <a:r>
              <a:rPr lang="fr" b="1" dirty="0" err="1">
                <a:solidFill>
                  <a:schemeClr val="dk1"/>
                </a:solidFill>
                <a:latin typeface="Lato"/>
                <a:ea typeface="Lato"/>
                <a:cs typeface="Lato"/>
                <a:sym typeface="Lato"/>
              </a:rPr>
              <a:t>process</a:t>
            </a:r>
            <a:r>
              <a:rPr lang="fr" b="1" dirty="0">
                <a:solidFill>
                  <a:schemeClr val="dk1"/>
                </a:solidFill>
                <a:latin typeface="Lato"/>
                <a:ea typeface="Lato"/>
                <a:cs typeface="Lato"/>
                <a:sym typeface="Lato"/>
              </a:rPr>
              <a:t> </a:t>
            </a:r>
            <a:r>
              <a:rPr lang="fr" b="1" dirty="0" err="1">
                <a:solidFill>
                  <a:schemeClr val="dk1"/>
                </a:solidFill>
                <a:latin typeface="Lato"/>
                <a:ea typeface="Lato"/>
                <a:cs typeface="Lato"/>
                <a:sym typeface="Lato"/>
              </a:rPr>
              <a:t>consuming</a:t>
            </a:r>
            <a:r>
              <a:rPr lang="fr" b="1" dirty="0">
                <a:solidFill>
                  <a:schemeClr val="dk1"/>
                </a:solidFill>
                <a:latin typeface="Lato"/>
                <a:ea typeface="Lato"/>
                <a:cs typeface="Lato"/>
                <a:sym typeface="Lato"/>
              </a:rPr>
              <a:t> ATP.</a:t>
            </a:r>
            <a:br>
              <a:rPr lang="fr" b="1" dirty="0">
                <a:solidFill>
                  <a:schemeClr val="dk1"/>
                </a:solidFill>
                <a:latin typeface="Lato"/>
                <a:ea typeface="Lato"/>
                <a:cs typeface="Lato"/>
                <a:sym typeface="Lato"/>
              </a:rPr>
            </a:br>
            <a:br>
              <a:rPr lang="fr" b="1" dirty="0">
                <a:solidFill>
                  <a:schemeClr val="dk1"/>
                </a:solidFill>
                <a:latin typeface="Lato"/>
                <a:ea typeface="Lato"/>
                <a:cs typeface="Lato"/>
                <a:sym typeface="Lato"/>
              </a:rPr>
            </a:br>
            <a:r>
              <a:rPr lang="fr" b="1" dirty="0" err="1">
                <a:solidFill>
                  <a:schemeClr val="dk1"/>
                </a:solidFill>
                <a:latin typeface="Lato"/>
                <a:ea typeface="Lato"/>
                <a:cs typeface="Lato"/>
                <a:sym typeface="Lato"/>
              </a:rPr>
              <a:t>Unlike</a:t>
            </a:r>
            <a:r>
              <a:rPr lang="fr" b="1" dirty="0">
                <a:solidFill>
                  <a:schemeClr val="dk1"/>
                </a:solidFill>
                <a:latin typeface="Lato"/>
                <a:ea typeface="Lato"/>
                <a:cs typeface="Lato"/>
                <a:sym typeface="Lato"/>
              </a:rPr>
              <a:t> </a:t>
            </a:r>
            <a:r>
              <a:rPr lang="fr" b="1" dirty="0" err="1">
                <a:solidFill>
                  <a:schemeClr val="dk1"/>
                </a:solidFill>
                <a:latin typeface="Lato"/>
                <a:ea typeface="Lato"/>
                <a:cs typeface="Lato"/>
                <a:sym typeface="Lato"/>
              </a:rPr>
              <a:t>other</a:t>
            </a:r>
            <a:r>
              <a:rPr lang="fr" b="1" dirty="0">
                <a:solidFill>
                  <a:schemeClr val="dk1"/>
                </a:solidFill>
                <a:latin typeface="Lato"/>
                <a:ea typeface="Lato"/>
                <a:cs typeface="Lato"/>
                <a:sym typeface="Lato"/>
              </a:rPr>
              <a:t> types of phage, </a:t>
            </a:r>
            <a:r>
              <a:rPr lang="fr" b="1" dirty="0" err="1">
                <a:solidFill>
                  <a:schemeClr val="dk1"/>
                </a:solidFill>
                <a:latin typeface="Lato"/>
                <a:ea typeface="Lato"/>
                <a:cs typeface="Lato"/>
                <a:sym typeface="Lato"/>
              </a:rPr>
              <a:t>filamentous</a:t>
            </a:r>
            <a:r>
              <a:rPr lang="fr" b="1" dirty="0">
                <a:solidFill>
                  <a:schemeClr val="dk1"/>
                </a:solidFill>
                <a:latin typeface="Lato"/>
                <a:ea typeface="Lato"/>
                <a:cs typeface="Lato"/>
                <a:sym typeface="Lato"/>
              </a:rPr>
              <a:t> phages do not </a:t>
            </a:r>
            <a:r>
              <a:rPr lang="fr" b="1" dirty="0" err="1">
                <a:solidFill>
                  <a:schemeClr val="dk1"/>
                </a:solidFill>
                <a:latin typeface="Lato"/>
                <a:ea typeface="Lato"/>
                <a:cs typeface="Lato"/>
                <a:sym typeface="Lato"/>
              </a:rPr>
              <a:t>kill</a:t>
            </a:r>
            <a:r>
              <a:rPr lang="fr" b="1" dirty="0">
                <a:solidFill>
                  <a:schemeClr val="dk1"/>
                </a:solidFill>
                <a:latin typeface="Lato"/>
                <a:ea typeface="Lato"/>
                <a:cs typeface="Lato"/>
                <a:sym typeface="Lato"/>
              </a:rPr>
              <a:t> </a:t>
            </a:r>
            <a:r>
              <a:rPr lang="fr" b="1" dirty="0" err="1">
                <a:solidFill>
                  <a:schemeClr val="dk1"/>
                </a:solidFill>
                <a:latin typeface="Lato"/>
                <a:ea typeface="Lato"/>
                <a:cs typeface="Lato"/>
                <a:sym typeface="Lato"/>
              </a:rPr>
              <a:t>their</a:t>
            </a:r>
            <a:r>
              <a:rPr lang="fr" b="1" dirty="0">
                <a:solidFill>
                  <a:schemeClr val="dk1"/>
                </a:solidFill>
                <a:latin typeface="Lato"/>
                <a:ea typeface="Lato"/>
                <a:cs typeface="Lato"/>
                <a:sym typeface="Lato"/>
              </a:rPr>
              <a:t> host, but are </a:t>
            </a:r>
            <a:r>
              <a:rPr lang="fr" b="1" dirty="0" err="1">
                <a:solidFill>
                  <a:schemeClr val="dk1"/>
                </a:solidFill>
                <a:latin typeface="Lato"/>
                <a:ea typeface="Lato"/>
                <a:cs typeface="Lato"/>
                <a:sym typeface="Lato"/>
              </a:rPr>
              <a:t>released</a:t>
            </a:r>
            <a:r>
              <a:rPr lang="fr" b="1" dirty="0">
                <a:solidFill>
                  <a:schemeClr val="dk1"/>
                </a:solidFill>
                <a:latin typeface="Lato"/>
                <a:ea typeface="Lato"/>
                <a:cs typeface="Lato"/>
                <a:sym typeface="Lato"/>
              </a:rPr>
              <a:t> as </a:t>
            </a:r>
            <a:r>
              <a:rPr lang="fr" b="1" dirty="0" err="1">
                <a:solidFill>
                  <a:schemeClr val="dk1"/>
                </a:solidFill>
                <a:latin typeface="Lato"/>
                <a:ea typeface="Lato"/>
                <a:cs typeface="Lato"/>
                <a:sym typeface="Lato"/>
              </a:rPr>
              <a:t>they</a:t>
            </a:r>
            <a:r>
              <a:rPr lang="fr" b="1" dirty="0">
                <a:solidFill>
                  <a:schemeClr val="dk1"/>
                </a:solidFill>
                <a:latin typeface="Lato"/>
                <a:ea typeface="Lato"/>
                <a:cs typeface="Lato"/>
                <a:sym typeface="Lato"/>
              </a:rPr>
              <a:t> </a:t>
            </a:r>
            <a:r>
              <a:rPr lang="fr" b="1" dirty="0" err="1">
                <a:solidFill>
                  <a:schemeClr val="dk1"/>
                </a:solidFill>
                <a:latin typeface="Lato"/>
                <a:ea typeface="Lato"/>
                <a:cs typeface="Lato"/>
                <a:sym typeface="Lato"/>
              </a:rPr>
              <a:t>replicate</a:t>
            </a:r>
            <a:r>
              <a:rPr lang="fr" b="1" dirty="0">
                <a:solidFill>
                  <a:schemeClr val="dk1"/>
                </a:solidFill>
                <a:latin typeface="Lato"/>
                <a:ea typeface="Lato"/>
                <a:cs typeface="Lato"/>
                <a:sym typeface="Lato"/>
              </a:rPr>
              <a:t>. This </a:t>
            </a:r>
            <a:r>
              <a:rPr lang="fr" b="1" dirty="0" err="1">
                <a:solidFill>
                  <a:schemeClr val="dk1"/>
                </a:solidFill>
                <a:latin typeface="Lato"/>
                <a:ea typeface="Lato"/>
                <a:cs typeface="Lato"/>
                <a:sym typeface="Lato"/>
              </a:rPr>
              <a:t>interesting</a:t>
            </a:r>
            <a:r>
              <a:rPr lang="fr" b="1" dirty="0">
                <a:solidFill>
                  <a:schemeClr val="dk1"/>
                </a:solidFill>
                <a:latin typeface="Lato"/>
                <a:ea typeface="Lato"/>
                <a:cs typeface="Lato"/>
                <a:sym typeface="Lato"/>
              </a:rPr>
              <a:t> </a:t>
            </a:r>
            <a:r>
              <a:rPr lang="fr" b="1" dirty="0" err="1">
                <a:solidFill>
                  <a:schemeClr val="dk1"/>
                </a:solidFill>
                <a:latin typeface="Lato"/>
                <a:ea typeface="Lato"/>
                <a:cs typeface="Lato"/>
                <a:sym typeface="Lato"/>
              </a:rPr>
              <a:t>characteristic</a:t>
            </a:r>
            <a:r>
              <a:rPr lang="fr" b="1" dirty="0">
                <a:solidFill>
                  <a:schemeClr val="dk1"/>
                </a:solidFill>
                <a:latin typeface="Lato"/>
                <a:ea typeface="Lato"/>
                <a:cs typeface="Lato"/>
                <a:sym typeface="Lato"/>
              </a:rPr>
              <a:t> </a:t>
            </a:r>
            <a:r>
              <a:rPr lang="fr" b="1" dirty="0" err="1">
                <a:solidFill>
                  <a:schemeClr val="dk1"/>
                </a:solidFill>
                <a:latin typeface="Lato"/>
                <a:ea typeface="Lato"/>
                <a:cs typeface="Lato"/>
                <a:sym typeface="Lato"/>
              </a:rPr>
              <a:t>makes</a:t>
            </a:r>
            <a:r>
              <a:rPr lang="fr" b="1" dirty="0">
                <a:solidFill>
                  <a:schemeClr val="dk1"/>
                </a:solidFill>
                <a:latin typeface="Lato"/>
                <a:ea typeface="Lato"/>
                <a:cs typeface="Lato"/>
                <a:sym typeface="Lato"/>
              </a:rPr>
              <a:t> </a:t>
            </a:r>
            <a:r>
              <a:rPr lang="fr" b="1" dirty="0" err="1">
                <a:solidFill>
                  <a:schemeClr val="dk1"/>
                </a:solidFill>
                <a:latin typeface="Lato"/>
                <a:ea typeface="Lato"/>
                <a:cs typeface="Lato"/>
                <a:sym typeface="Lato"/>
              </a:rPr>
              <a:t>it</a:t>
            </a:r>
            <a:r>
              <a:rPr lang="fr" b="1" dirty="0">
                <a:solidFill>
                  <a:schemeClr val="dk1"/>
                </a:solidFill>
                <a:latin typeface="Lato"/>
                <a:ea typeface="Lato"/>
                <a:cs typeface="Lato"/>
                <a:sym typeface="Lato"/>
              </a:rPr>
              <a:t> the </a:t>
            </a:r>
            <a:r>
              <a:rPr lang="fr" b="1" dirty="0" err="1">
                <a:solidFill>
                  <a:schemeClr val="dk1"/>
                </a:solidFill>
                <a:latin typeface="Lato"/>
                <a:ea typeface="Lato"/>
                <a:cs typeface="Lato"/>
                <a:sym typeface="Lato"/>
              </a:rPr>
              <a:t>tools</a:t>
            </a:r>
            <a:r>
              <a:rPr lang="fr" b="1" dirty="0">
                <a:solidFill>
                  <a:schemeClr val="dk1"/>
                </a:solidFill>
                <a:latin typeface="Lato"/>
                <a:ea typeface="Lato"/>
                <a:cs typeface="Lato"/>
                <a:sym typeface="Lato"/>
              </a:rPr>
              <a:t> of </a:t>
            </a:r>
            <a:r>
              <a:rPr lang="fr" b="1" dirty="0" err="1">
                <a:solidFill>
                  <a:schemeClr val="dk1"/>
                </a:solidFill>
                <a:latin typeface="Lato"/>
                <a:ea typeface="Lato"/>
                <a:cs typeface="Lato"/>
                <a:sym typeface="Lato"/>
              </a:rPr>
              <a:t>choice</a:t>
            </a:r>
            <a:r>
              <a:rPr lang="fr" b="1" dirty="0">
                <a:solidFill>
                  <a:schemeClr val="dk1"/>
                </a:solidFill>
                <a:latin typeface="Lato"/>
                <a:ea typeface="Lato"/>
                <a:cs typeface="Lato"/>
                <a:sym typeface="Lato"/>
              </a:rPr>
              <a:t> in </a:t>
            </a:r>
            <a:r>
              <a:rPr lang="fr" b="1" dirty="0" err="1">
                <a:solidFill>
                  <a:schemeClr val="dk1"/>
                </a:solidFill>
                <a:latin typeface="Lato"/>
                <a:ea typeface="Lato"/>
                <a:cs typeface="Lato"/>
                <a:sym typeface="Lato"/>
              </a:rPr>
              <a:t>molecular</a:t>
            </a:r>
            <a:r>
              <a:rPr lang="fr" b="1" dirty="0">
                <a:solidFill>
                  <a:schemeClr val="dk1"/>
                </a:solidFill>
                <a:latin typeface="Lato"/>
                <a:ea typeface="Lato"/>
                <a:cs typeface="Lato"/>
                <a:sym typeface="Lato"/>
              </a:rPr>
              <a:t> </a:t>
            </a:r>
            <a:r>
              <a:rPr lang="fr" b="1" dirty="0" err="1">
                <a:solidFill>
                  <a:schemeClr val="dk1"/>
                </a:solidFill>
                <a:latin typeface="Lato"/>
                <a:ea typeface="Lato"/>
                <a:cs typeface="Lato"/>
                <a:sym typeface="Lato"/>
              </a:rPr>
              <a:t>biology</a:t>
            </a:r>
            <a:endParaRPr lang="fr" b="1" dirty="0">
              <a:solidFill>
                <a:schemeClr val="dk1"/>
              </a:solidFill>
              <a:latin typeface="Lato"/>
              <a:ea typeface="Lato"/>
              <a:cs typeface="Lato"/>
              <a:sym typeface="Lato"/>
            </a:endParaRPr>
          </a:p>
          <a:p>
            <a:pPr lvl="0" algn="just" rtl="0">
              <a:lnSpc>
                <a:spcPct val="114000"/>
              </a:lnSpc>
              <a:spcBef>
                <a:spcPts val="0"/>
              </a:spcBef>
              <a:buNone/>
            </a:pPr>
            <a:r>
              <a:rPr lang="fr" dirty="0">
                <a:solidFill>
                  <a:schemeClr val="dk1"/>
                </a:solidFill>
                <a:latin typeface="Lato"/>
                <a:ea typeface="Lato"/>
                <a:cs typeface="Lato"/>
                <a:sym typeface="Lato"/>
              </a:rPr>
              <a:t> </a:t>
            </a:r>
            <a:r>
              <a:rPr lang="fr" sz="1800" dirty="0">
                <a:solidFill>
                  <a:schemeClr val="dk1"/>
                </a:solidFill>
                <a:latin typeface="Lato"/>
                <a:ea typeface="Lato"/>
                <a:cs typeface="Lato"/>
                <a:sym typeface="Lato"/>
              </a:rPr>
              <a:t>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sp>
        <p:nvSpPr>
          <p:cNvPr id="402" name="Shape 402"/>
          <p:cNvSpPr txBox="1"/>
          <p:nvPr/>
        </p:nvSpPr>
        <p:spPr>
          <a:xfrm>
            <a:off x="1" y="1111624"/>
            <a:ext cx="6275294" cy="5746376"/>
          </a:xfrm>
          <a:prstGeom prst="rect">
            <a:avLst/>
          </a:prstGeom>
          <a:noFill/>
          <a:ln>
            <a:noFill/>
          </a:ln>
        </p:spPr>
        <p:txBody>
          <a:bodyPr lIns="91425" tIns="45700" rIns="91425" bIns="45700" anchor="t" anchorCtr="0">
            <a:noAutofit/>
          </a:bodyPr>
          <a:lstStyle/>
          <a:p>
            <a:pPr marL="0" marR="0" lvl="0" indent="0" algn="just" rtl="0">
              <a:lnSpc>
                <a:spcPct val="115000"/>
              </a:lnSpc>
              <a:spcBef>
                <a:spcPts val="0"/>
              </a:spcBef>
              <a:spcAft>
                <a:spcPts val="0"/>
              </a:spcAft>
              <a:buSzPct val="25000"/>
              <a:buNone/>
            </a:pPr>
            <a:r>
              <a:rPr lang="fr" sz="2000" b="1" dirty="0">
                <a:latin typeface="Lato"/>
                <a:ea typeface="Lato"/>
                <a:cs typeface="Lato"/>
                <a:sym typeface="Lato"/>
              </a:rPr>
              <a:t>In </a:t>
            </a:r>
            <a:r>
              <a:rPr lang="fr" sz="2000" b="1" dirty="0" err="1">
                <a:latin typeface="Lato"/>
                <a:ea typeface="Lato"/>
                <a:cs typeface="Lato"/>
                <a:sym typeface="Lato"/>
              </a:rPr>
              <a:t>most</a:t>
            </a:r>
            <a:r>
              <a:rPr lang="fr" sz="2000" b="1" dirty="0">
                <a:latin typeface="Lato"/>
                <a:ea typeface="Lato"/>
                <a:cs typeface="Lato"/>
                <a:sym typeface="Lato"/>
              </a:rPr>
              <a:t> cases, viral DNA </a:t>
            </a:r>
            <a:r>
              <a:rPr lang="fr" sz="2000" b="1" dirty="0" err="1">
                <a:latin typeface="Lato"/>
                <a:ea typeface="Lato"/>
                <a:cs typeface="Lato"/>
                <a:sym typeface="Lato"/>
              </a:rPr>
              <a:t>integrates</a:t>
            </a:r>
            <a:r>
              <a:rPr lang="fr" sz="2000" b="1" dirty="0">
                <a:latin typeface="Lato"/>
                <a:ea typeface="Lato"/>
                <a:cs typeface="Lato"/>
                <a:sym typeface="Lato"/>
              </a:rPr>
              <a:t> </a:t>
            </a:r>
            <a:r>
              <a:rPr lang="fr" sz="2000" b="1" dirty="0" err="1">
                <a:latin typeface="Lato"/>
                <a:ea typeface="Lato"/>
                <a:cs typeface="Lato"/>
                <a:sym typeface="Lato"/>
              </a:rPr>
              <a:t>physically</a:t>
            </a:r>
            <a:r>
              <a:rPr lang="fr" sz="2000" b="1" dirty="0">
                <a:latin typeface="Lato"/>
                <a:ea typeface="Lato"/>
                <a:cs typeface="Lato"/>
                <a:sym typeface="Lato"/>
              </a:rPr>
              <a:t> </a:t>
            </a:r>
            <a:r>
              <a:rPr lang="fr" sz="2000" b="1" dirty="0" err="1">
                <a:latin typeface="Lato"/>
                <a:ea typeface="Lato"/>
                <a:cs typeface="Lato"/>
                <a:sym typeface="Lato"/>
              </a:rPr>
              <a:t>into</a:t>
            </a:r>
            <a:r>
              <a:rPr lang="fr" sz="2000" b="1" dirty="0">
                <a:latin typeface="Lato"/>
                <a:ea typeface="Lato"/>
                <a:cs typeface="Lato"/>
                <a:sym typeface="Lato"/>
              </a:rPr>
              <a:t> the host </a:t>
            </a:r>
            <a:r>
              <a:rPr lang="fr" sz="2000" b="1" dirty="0" err="1">
                <a:latin typeface="Lato"/>
                <a:ea typeface="Lato"/>
                <a:cs typeface="Lato"/>
                <a:sym typeface="Lato"/>
              </a:rPr>
              <a:t>genome</a:t>
            </a:r>
            <a:r>
              <a:rPr lang="fr" sz="2000" b="1" dirty="0">
                <a:latin typeface="Lato"/>
                <a:ea typeface="Lato"/>
                <a:cs typeface="Lato"/>
                <a:sym typeface="Lato"/>
              </a:rPr>
              <a:t> and </a:t>
            </a:r>
            <a:r>
              <a:rPr lang="fr" sz="2000" b="1" dirty="0" err="1">
                <a:latin typeface="Lato"/>
                <a:ea typeface="Lato"/>
                <a:cs typeface="Lato"/>
                <a:sym typeface="Lato"/>
              </a:rPr>
              <a:t>is</a:t>
            </a:r>
            <a:r>
              <a:rPr lang="fr" sz="2000" b="1" dirty="0">
                <a:latin typeface="Lato"/>
                <a:ea typeface="Lato"/>
                <a:cs typeface="Lato"/>
                <a:sym typeface="Lato"/>
              </a:rPr>
              <a:t> </a:t>
            </a:r>
            <a:r>
              <a:rPr lang="fr" sz="2000" b="1" dirty="0" err="1">
                <a:latin typeface="Lato"/>
                <a:ea typeface="Lato"/>
                <a:cs typeface="Lato"/>
                <a:sym typeface="Lato"/>
              </a:rPr>
              <a:t>copied</a:t>
            </a:r>
            <a:r>
              <a:rPr lang="fr" sz="2000" b="1" dirty="0">
                <a:latin typeface="Lato"/>
                <a:ea typeface="Lato"/>
                <a:cs typeface="Lato"/>
                <a:sym typeface="Lato"/>
              </a:rPr>
              <a:t> </a:t>
            </a:r>
            <a:r>
              <a:rPr lang="fr" sz="2000" b="1" dirty="0" err="1">
                <a:latin typeface="Lato"/>
                <a:ea typeface="Lato"/>
                <a:cs typeface="Lato"/>
                <a:sym typeface="Lato"/>
              </a:rPr>
              <a:t>with</a:t>
            </a:r>
            <a:r>
              <a:rPr lang="fr" sz="2000" b="1" dirty="0">
                <a:latin typeface="Lato"/>
                <a:ea typeface="Lato"/>
                <a:cs typeface="Lato"/>
                <a:sym typeface="Lato"/>
              </a:rPr>
              <a:t> the </a:t>
            </a:r>
            <a:r>
              <a:rPr lang="fr" sz="2000" b="1" dirty="0" err="1">
                <a:latin typeface="Lato"/>
                <a:ea typeface="Lato"/>
                <a:cs typeface="Lato"/>
                <a:sym typeface="Lato"/>
              </a:rPr>
              <a:t>entire</a:t>
            </a:r>
            <a:r>
              <a:rPr lang="fr" sz="2000" b="1" dirty="0">
                <a:latin typeface="Lato"/>
                <a:ea typeface="Lato"/>
                <a:cs typeface="Lato"/>
                <a:sym typeface="Lato"/>
              </a:rPr>
              <a:t> </a:t>
            </a:r>
            <a:r>
              <a:rPr lang="fr" sz="2000" b="1" dirty="0" err="1">
                <a:latin typeface="Lato"/>
                <a:ea typeface="Lato"/>
                <a:cs typeface="Lato"/>
                <a:sym typeface="Lato"/>
              </a:rPr>
              <a:t>genome</a:t>
            </a:r>
            <a:r>
              <a:rPr lang="fr" sz="2000" b="1" dirty="0">
                <a:latin typeface="Lato"/>
                <a:ea typeface="Lato"/>
                <a:cs typeface="Lato"/>
                <a:sym typeface="Lato"/>
              </a:rPr>
              <a:t> as the </a:t>
            </a:r>
            <a:r>
              <a:rPr lang="fr" sz="2000" b="1" dirty="0" err="1">
                <a:latin typeface="Lato"/>
                <a:ea typeface="Lato"/>
                <a:cs typeface="Lato"/>
                <a:sym typeface="Lato"/>
              </a:rPr>
              <a:t>cells</a:t>
            </a:r>
            <a:r>
              <a:rPr lang="fr" sz="2000" b="1" dirty="0">
                <a:latin typeface="Lato"/>
                <a:ea typeface="Lato"/>
                <a:cs typeface="Lato"/>
                <a:sym typeface="Lato"/>
              </a:rPr>
              <a:t> </a:t>
            </a:r>
            <a:r>
              <a:rPr lang="fr" sz="2000" b="1" dirty="0" err="1">
                <a:latin typeface="Lato"/>
                <a:ea typeface="Lato"/>
                <a:cs typeface="Lato"/>
                <a:sym typeface="Lato"/>
              </a:rPr>
              <a:t>divide</a:t>
            </a:r>
            <a:r>
              <a:rPr lang="fr" sz="2000" b="1" dirty="0">
                <a:latin typeface="Lato"/>
                <a:ea typeface="Lato"/>
                <a:cs typeface="Lato"/>
                <a:sym typeface="Lato"/>
              </a:rPr>
              <a:t>.</a:t>
            </a:r>
          </a:p>
          <a:p>
            <a:pPr marL="0" marR="0" lvl="0" indent="0" algn="just" rtl="0">
              <a:lnSpc>
                <a:spcPct val="115000"/>
              </a:lnSpc>
              <a:spcBef>
                <a:spcPts val="0"/>
              </a:spcBef>
              <a:spcAft>
                <a:spcPts val="0"/>
              </a:spcAft>
              <a:buClr>
                <a:srgbClr val="000000"/>
              </a:buClr>
              <a:buSzPct val="25000"/>
              <a:buFont typeface="Arial"/>
              <a:buNone/>
            </a:pPr>
            <a:r>
              <a:rPr lang="fr" sz="2400" b="1" dirty="0">
                <a:latin typeface="Lato"/>
                <a:ea typeface="Lato"/>
                <a:cs typeface="Lato"/>
                <a:sym typeface="Lato"/>
              </a:rPr>
              <a:t>This state </a:t>
            </a:r>
            <a:r>
              <a:rPr lang="fr" sz="2400" b="1" dirty="0" err="1">
                <a:latin typeface="Lato"/>
                <a:ea typeface="Lato"/>
                <a:cs typeface="Lato"/>
                <a:sym typeface="Lato"/>
              </a:rPr>
              <a:t>may</a:t>
            </a:r>
            <a:r>
              <a:rPr lang="fr" sz="2400" b="1" dirty="0">
                <a:latin typeface="Lato"/>
                <a:ea typeface="Lato"/>
                <a:cs typeface="Lato"/>
                <a:sym typeface="Lato"/>
              </a:rPr>
              <a:t> </a:t>
            </a:r>
            <a:r>
              <a:rPr lang="fr" sz="2400" b="1" dirty="0" err="1">
                <a:latin typeface="Lato"/>
                <a:ea typeface="Lato"/>
                <a:cs typeface="Lato"/>
                <a:sym typeface="Lato"/>
              </a:rPr>
              <a:t>persist</a:t>
            </a:r>
            <a:r>
              <a:rPr lang="fr" sz="2400" b="1" dirty="0">
                <a:latin typeface="Lato"/>
                <a:ea typeface="Lato"/>
                <a:cs typeface="Lato"/>
                <a:sym typeface="Lato"/>
              </a:rPr>
              <a:t> for </a:t>
            </a:r>
            <a:r>
              <a:rPr lang="fr" sz="2400" b="1" dirty="0" err="1">
                <a:latin typeface="Lato"/>
                <a:ea typeface="Lato"/>
                <a:cs typeface="Lato"/>
                <a:sym typeface="Lato"/>
              </a:rPr>
              <a:t>several</a:t>
            </a:r>
            <a:r>
              <a:rPr lang="fr" sz="2400" b="1" dirty="0">
                <a:latin typeface="Lato"/>
                <a:ea typeface="Lato"/>
                <a:cs typeface="Lato"/>
                <a:sym typeface="Lato"/>
              </a:rPr>
              <a:t> </a:t>
            </a:r>
            <a:r>
              <a:rPr lang="fr" sz="2400" b="1" dirty="0" err="1">
                <a:latin typeface="Lato"/>
                <a:ea typeface="Lato"/>
                <a:cs typeface="Lato"/>
                <a:sym typeface="Lato"/>
              </a:rPr>
              <a:t>generations</a:t>
            </a:r>
            <a:r>
              <a:rPr lang="fr" sz="2400" b="1" dirty="0">
                <a:latin typeface="Lato"/>
                <a:ea typeface="Lato"/>
                <a:cs typeface="Lato"/>
                <a:sym typeface="Lato"/>
              </a:rPr>
              <a:t> and the host </a:t>
            </a:r>
            <a:r>
              <a:rPr lang="fr" sz="2400" b="1" dirty="0" err="1">
                <a:latin typeface="Lato"/>
                <a:ea typeface="Lato"/>
                <a:cs typeface="Lato"/>
                <a:sym typeface="Lato"/>
              </a:rPr>
              <a:t>cell</a:t>
            </a:r>
            <a:r>
              <a:rPr lang="fr" sz="2400" b="1" dirty="0">
                <a:latin typeface="Lato"/>
                <a:ea typeface="Lato"/>
                <a:cs typeface="Lato"/>
                <a:sym typeface="Lato"/>
              </a:rPr>
              <a:t> </a:t>
            </a:r>
            <a:r>
              <a:rPr lang="fr" sz="2400" b="1" dirty="0" err="1">
                <a:latin typeface="Lato"/>
                <a:ea typeface="Lato"/>
                <a:cs typeface="Lato"/>
                <a:sym typeface="Lato"/>
              </a:rPr>
              <a:t>is</a:t>
            </a:r>
            <a:r>
              <a:rPr lang="fr" sz="2400" b="1" dirty="0">
                <a:latin typeface="Lato"/>
                <a:ea typeface="Lato"/>
                <a:cs typeface="Lato"/>
                <a:sym typeface="Lato"/>
              </a:rPr>
              <a:t> </a:t>
            </a:r>
            <a:r>
              <a:rPr lang="fr" sz="2400" b="1" dirty="0" err="1">
                <a:latin typeface="Lato"/>
                <a:ea typeface="Lato"/>
                <a:cs typeface="Lato"/>
                <a:sym typeface="Lato"/>
              </a:rPr>
              <a:t>then</a:t>
            </a:r>
            <a:r>
              <a:rPr lang="fr" sz="2400" b="1" dirty="0">
                <a:latin typeface="Lato"/>
                <a:ea typeface="Lato"/>
                <a:cs typeface="Lato"/>
                <a:sym typeface="Lato"/>
              </a:rPr>
              <a:t> </a:t>
            </a:r>
            <a:r>
              <a:rPr lang="fr" sz="2400" b="1" dirty="0" err="1">
                <a:latin typeface="Lato"/>
                <a:ea typeface="Lato"/>
                <a:cs typeface="Lato"/>
                <a:sym typeface="Lato"/>
              </a:rPr>
              <a:t>said</a:t>
            </a:r>
            <a:r>
              <a:rPr lang="fr" sz="2400" b="1" dirty="0">
                <a:latin typeface="Lato"/>
                <a:ea typeface="Lato"/>
                <a:cs typeface="Lato"/>
                <a:sym typeface="Lato"/>
              </a:rPr>
              <a:t> to </a:t>
            </a:r>
            <a:r>
              <a:rPr lang="fr" sz="2400" b="1" dirty="0" err="1">
                <a:latin typeface="Lato"/>
                <a:ea typeface="Lato"/>
                <a:cs typeface="Lato"/>
                <a:sym typeface="Lato"/>
              </a:rPr>
              <a:t>be</a:t>
            </a:r>
            <a:r>
              <a:rPr lang="fr" sz="2400" b="1" dirty="0">
                <a:latin typeface="Lato"/>
                <a:ea typeface="Lato"/>
                <a:cs typeface="Lato"/>
                <a:sym typeface="Lato"/>
              </a:rPr>
              <a:t> </a:t>
            </a:r>
            <a:r>
              <a:rPr lang="fr" sz="2400" b="1" dirty="0" err="1">
                <a:latin typeface="Lato"/>
                <a:ea typeface="Lato"/>
                <a:cs typeface="Lato"/>
                <a:sym typeface="Lato"/>
              </a:rPr>
              <a:t>lysogenic</a:t>
            </a:r>
            <a:r>
              <a:rPr lang="fr" sz="2000" b="1" dirty="0">
                <a:latin typeface="Lato"/>
                <a:ea typeface="Lato"/>
                <a:cs typeface="Lato"/>
                <a:sym typeface="Lato"/>
              </a:rPr>
              <a:t>.</a:t>
            </a:r>
            <a:br>
              <a:rPr lang="fr" sz="2000" b="1" dirty="0">
                <a:latin typeface="Lato"/>
                <a:ea typeface="Lato"/>
                <a:cs typeface="Lato"/>
                <a:sym typeface="Lato"/>
              </a:rPr>
            </a:br>
            <a:r>
              <a:rPr lang="fr" sz="2000" b="1" dirty="0">
                <a:latin typeface="Lato"/>
                <a:ea typeface="Lato"/>
                <a:cs typeface="Lato"/>
                <a:sym typeface="Lato"/>
              </a:rPr>
              <a:t>The quiescent state </a:t>
            </a:r>
            <a:r>
              <a:rPr lang="fr" sz="2000" b="1" dirty="0" err="1">
                <a:latin typeface="Lato"/>
                <a:ea typeface="Lato"/>
                <a:cs typeface="Lato"/>
                <a:sym typeface="Lato"/>
              </a:rPr>
              <a:t>is</a:t>
            </a:r>
            <a:r>
              <a:rPr lang="fr" sz="2000" b="1" dirty="0">
                <a:latin typeface="Lato"/>
                <a:ea typeface="Lato"/>
                <a:cs typeface="Lato"/>
                <a:sym typeface="Lato"/>
              </a:rPr>
              <a:t> </a:t>
            </a:r>
            <a:r>
              <a:rPr lang="fr" sz="2000" b="1" dirty="0" err="1">
                <a:latin typeface="Lato"/>
                <a:ea typeface="Lato"/>
                <a:cs typeface="Lato"/>
                <a:sym typeface="Lato"/>
              </a:rPr>
              <a:t>maintained</a:t>
            </a:r>
            <a:r>
              <a:rPr lang="fr" sz="2000" b="1" dirty="0">
                <a:latin typeface="Lato"/>
                <a:ea typeface="Lato"/>
                <a:cs typeface="Lato"/>
                <a:sym typeface="Lato"/>
              </a:rPr>
              <a:t> by a </a:t>
            </a:r>
            <a:r>
              <a:rPr lang="fr" sz="2000" b="1" dirty="0" err="1">
                <a:latin typeface="Lato"/>
                <a:ea typeface="Lato"/>
                <a:cs typeface="Lato"/>
                <a:sym typeface="Lato"/>
              </a:rPr>
              <a:t>repressor</a:t>
            </a:r>
            <a:r>
              <a:rPr lang="fr" sz="2000" b="1" dirty="0">
                <a:latin typeface="Lato"/>
                <a:ea typeface="Lato"/>
                <a:cs typeface="Lato"/>
                <a:sym typeface="Lato"/>
              </a:rPr>
              <a:t> of the </a:t>
            </a:r>
            <a:r>
              <a:rPr lang="fr" sz="2000" b="1" dirty="0" err="1">
                <a:latin typeface="Lato"/>
                <a:ea typeface="Lato"/>
                <a:cs typeface="Lato"/>
                <a:sym typeface="Lato"/>
              </a:rPr>
              <a:t>lytic</a:t>
            </a:r>
            <a:r>
              <a:rPr lang="fr" sz="2000" b="1" dirty="0">
                <a:latin typeface="Lato"/>
                <a:ea typeface="Lato"/>
                <a:cs typeface="Lato"/>
                <a:sym typeface="Lato"/>
              </a:rPr>
              <a:t> </a:t>
            </a:r>
            <a:r>
              <a:rPr lang="fr" sz="2000" b="1" dirty="0" err="1">
                <a:latin typeface="Lato"/>
                <a:ea typeface="Lato"/>
                <a:cs typeface="Lato"/>
                <a:sym typeface="Lato"/>
              </a:rPr>
              <a:t>functions</a:t>
            </a:r>
            <a:r>
              <a:rPr lang="fr" sz="2000" b="1" dirty="0">
                <a:latin typeface="Lato"/>
                <a:ea typeface="Lato"/>
                <a:cs typeface="Lato"/>
                <a:sym typeface="Lato"/>
              </a:rPr>
              <a:t>. </a:t>
            </a:r>
            <a:r>
              <a:rPr lang="fr" sz="2000" b="1" dirty="0" err="1">
                <a:latin typeface="Lato"/>
                <a:ea typeface="Lato"/>
                <a:cs typeface="Lato"/>
                <a:sym typeface="Lato"/>
              </a:rPr>
              <a:t>Its</a:t>
            </a:r>
            <a:r>
              <a:rPr lang="fr" sz="2000" b="1" dirty="0">
                <a:latin typeface="Lato"/>
                <a:ea typeface="Lato"/>
                <a:cs typeface="Lato"/>
                <a:sym typeface="Lato"/>
              </a:rPr>
              <a:t> </a:t>
            </a:r>
            <a:r>
              <a:rPr lang="fr" sz="2000" b="1" dirty="0" err="1">
                <a:latin typeface="Lato"/>
                <a:ea typeface="Lato"/>
                <a:cs typeface="Lato"/>
                <a:sym typeface="Lato"/>
              </a:rPr>
              <a:t>role</a:t>
            </a:r>
            <a:r>
              <a:rPr lang="fr" sz="2000" b="1" dirty="0">
                <a:latin typeface="Lato"/>
                <a:ea typeface="Lato"/>
                <a:cs typeface="Lato"/>
                <a:sym typeface="Lato"/>
              </a:rPr>
              <a:t> </a:t>
            </a:r>
            <a:r>
              <a:rPr lang="fr" sz="2000" b="1" dirty="0" err="1">
                <a:latin typeface="Lato"/>
                <a:ea typeface="Lato"/>
                <a:cs typeface="Lato"/>
                <a:sym typeface="Lato"/>
              </a:rPr>
              <a:t>is</a:t>
            </a:r>
            <a:r>
              <a:rPr lang="fr" sz="2000" b="1" dirty="0">
                <a:latin typeface="Lato"/>
                <a:ea typeface="Lato"/>
                <a:cs typeface="Lato"/>
                <a:sym typeface="Lato"/>
              </a:rPr>
              <a:t> to </a:t>
            </a:r>
            <a:r>
              <a:rPr lang="fr" sz="2000" b="1" dirty="0" err="1">
                <a:latin typeface="Lato"/>
                <a:ea typeface="Lato"/>
                <a:cs typeface="Lato"/>
                <a:sym typeface="Lato"/>
              </a:rPr>
              <a:t>ensure</a:t>
            </a:r>
            <a:r>
              <a:rPr lang="fr" sz="2000" b="1" dirty="0">
                <a:latin typeface="Lato"/>
                <a:ea typeface="Lato"/>
                <a:cs typeface="Lato"/>
                <a:sym typeface="Lato"/>
              </a:rPr>
              <a:t> the </a:t>
            </a:r>
            <a:r>
              <a:rPr lang="fr" sz="2000" b="1" dirty="0" err="1">
                <a:latin typeface="Lato"/>
                <a:ea typeface="Lato"/>
                <a:cs typeface="Lato"/>
                <a:sym typeface="Lato"/>
              </a:rPr>
              <a:t>stability</a:t>
            </a:r>
            <a:r>
              <a:rPr lang="fr" sz="2000" b="1" dirty="0">
                <a:latin typeface="Lato"/>
                <a:ea typeface="Lato"/>
                <a:cs typeface="Lato"/>
                <a:sym typeface="Lato"/>
              </a:rPr>
              <a:t> of the </a:t>
            </a:r>
            <a:r>
              <a:rPr lang="fr" sz="2000" b="1" dirty="0" err="1">
                <a:latin typeface="Lato"/>
                <a:ea typeface="Lato"/>
                <a:cs typeface="Lato"/>
                <a:sym typeface="Lato"/>
              </a:rPr>
              <a:t>prophage</a:t>
            </a:r>
            <a:r>
              <a:rPr lang="fr" sz="2000" b="1" dirty="0">
                <a:latin typeface="Lato"/>
                <a:ea typeface="Lato"/>
                <a:cs typeface="Lato"/>
                <a:sym typeface="Lato"/>
              </a:rPr>
              <a:t> state and at the </a:t>
            </a:r>
            <a:r>
              <a:rPr lang="fr" sz="2000" b="1" dirty="0" err="1">
                <a:latin typeface="Lato"/>
                <a:ea typeface="Lato"/>
                <a:cs typeface="Lato"/>
                <a:sym typeface="Lato"/>
              </a:rPr>
              <a:t>same</a:t>
            </a:r>
            <a:r>
              <a:rPr lang="fr" sz="2000" b="1" dirty="0">
                <a:latin typeface="Lato"/>
                <a:ea typeface="Lato"/>
                <a:cs typeface="Lato"/>
                <a:sym typeface="Lato"/>
              </a:rPr>
              <a:t> time to </a:t>
            </a:r>
            <a:r>
              <a:rPr lang="fr" sz="2000" b="1" dirty="0" err="1">
                <a:latin typeface="Lato"/>
                <a:ea typeface="Lato"/>
                <a:cs typeface="Lato"/>
                <a:sym typeface="Lato"/>
              </a:rPr>
              <a:t>enable</a:t>
            </a:r>
            <a:r>
              <a:rPr lang="fr" sz="2000" b="1" dirty="0">
                <a:latin typeface="Lato"/>
                <a:ea typeface="Lato"/>
                <a:cs typeface="Lato"/>
                <a:sym typeface="Lato"/>
              </a:rPr>
              <a:t> </a:t>
            </a:r>
            <a:r>
              <a:rPr lang="fr" sz="2000" b="1" dirty="0" err="1">
                <a:latin typeface="Lato"/>
                <a:ea typeface="Lato"/>
                <a:cs typeface="Lato"/>
                <a:sym typeface="Lato"/>
              </a:rPr>
              <a:t>it</a:t>
            </a:r>
            <a:r>
              <a:rPr lang="fr" sz="2000" b="1" dirty="0">
                <a:latin typeface="Lato"/>
                <a:ea typeface="Lato"/>
                <a:cs typeface="Lato"/>
                <a:sym typeface="Lato"/>
              </a:rPr>
              <a:t> to enter the active phase </a:t>
            </a:r>
            <a:r>
              <a:rPr lang="fr" sz="2000" b="1" dirty="0" err="1">
                <a:latin typeface="Lato"/>
                <a:ea typeface="Lato"/>
                <a:cs typeface="Lato"/>
                <a:sym typeface="Lato"/>
              </a:rPr>
              <a:t>rapidly</a:t>
            </a:r>
            <a:r>
              <a:rPr lang="fr" sz="2000" b="1" dirty="0">
                <a:latin typeface="Lato"/>
                <a:ea typeface="Lato"/>
                <a:cs typeface="Lato"/>
                <a:sym typeface="Lato"/>
              </a:rPr>
              <a:t> </a:t>
            </a:r>
            <a:r>
              <a:rPr lang="fr" sz="2000" b="1" dirty="0" err="1">
                <a:latin typeface="Lato"/>
                <a:ea typeface="Lato"/>
                <a:cs typeface="Lato"/>
                <a:sym typeface="Lato"/>
              </a:rPr>
              <a:t>when</a:t>
            </a:r>
            <a:r>
              <a:rPr lang="fr" sz="2000" b="1" dirty="0">
                <a:latin typeface="Lato"/>
                <a:ea typeface="Lato"/>
                <a:cs typeface="Lato"/>
                <a:sym typeface="Lato"/>
              </a:rPr>
              <a:t> </a:t>
            </a:r>
            <a:r>
              <a:rPr lang="fr" sz="2000" b="1" dirty="0" err="1">
                <a:latin typeface="Lato"/>
                <a:ea typeface="Lato"/>
                <a:cs typeface="Lato"/>
                <a:sym typeface="Lato"/>
              </a:rPr>
              <a:t>circumstances</a:t>
            </a:r>
            <a:r>
              <a:rPr lang="fr" sz="2000" b="1" dirty="0">
                <a:latin typeface="Lato"/>
                <a:ea typeface="Lato"/>
                <a:cs typeface="Lato"/>
                <a:sym typeface="Lato"/>
              </a:rPr>
              <a:t> </a:t>
            </a:r>
            <a:r>
              <a:rPr lang="fr" sz="2000" b="1" dirty="0" err="1">
                <a:latin typeface="Lato"/>
                <a:ea typeface="Lato"/>
                <a:cs typeface="Lato"/>
                <a:sym typeface="Lato"/>
              </a:rPr>
              <a:t>demand</a:t>
            </a:r>
            <a:r>
              <a:rPr lang="fr" sz="2000" b="1" dirty="0">
                <a:latin typeface="Lato"/>
                <a:ea typeface="Lato"/>
                <a:cs typeface="Lato"/>
                <a:sym typeface="Lato"/>
              </a:rPr>
              <a:t> </a:t>
            </a:r>
            <a:r>
              <a:rPr lang="fr" sz="2000" b="1" dirty="0" err="1">
                <a:latin typeface="Lato"/>
                <a:ea typeface="Lato"/>
                <a:cs typeface="Lato"/>
                <a:sym typeface="Lato"/>
              </a:rPr>
              <a:t>it</a:t>
            </a:r>
            <a:r>
              <a:rPr lang="fr" sz="2000" b="1" dirty="0">
                <a:latin typeface="Lato"/>
                <a:ea typeface="Lato"/>
                <a:cs typeface="Lato"/>
                <a:sym typeface="Lato"/>
              </a:rPr>
              <a:t>.</a:t>
            </a:r>
            <a:br>
              <a:rPr lang="fr" sz="2000" b="1" dirty="0">
                <a:latin typeface="Lato"/>
                <a:ea typeface="Lato"/>
                <a:cs typeface="Lato"/>
                <a:sym typeface="Lato"/>
              </a:rPr>
            </a:br>
            <a:br>
              <a:rPr lang="fr" sz="2000" b="1" dirty="0">
                <a:latin typeface="Lato"/>
                <a:ea typeface="Lato"/>
                <a:cs typeface="Lato"/>
                <a:sym typeface="Lato"/>
              </a:rPr>
            </a:br>
            <a:r>
              <a:rPr lang="fr" sz="2000" b="1" dirty="0">
                <a:latin typeface="Lato"/>
                <a:ea typeface="Lato"/>
                <a:cs typeface="Lato"/>
                <a:sym typeface="Lato"/>
              </a:rPr>
              <a:t>This </a:t>
            </a:r>
            <a:r>
              <a:rPr lang="fr" sz="2000" b="1" dirty="0" err="1">
                <a:latin typeface="Lato"/>
                <a:ea typeface="Lato"/>
                <a:cs typeface="Lato"/>
                <a:sym typeface="Lato"/>
              </a:rPr>
              <a:t>is</a:t>
            </a:r>
            <a:r>
              <a:rPr lang="fr" sz="2000" b="1" dirty="0">
                <a:latin typeface="Lato"/>
                <a:ea typeface="Lato"/>
                <a:cs typeface="Lato"/>
                <a:sym typeface="Lato"/>
              </a:rPr>
              <a:t> the case </a:t>
            </a:r>
            <a:r>
              <a:rPr lang="fr" sz="2000" b="1" dirty="0" err="1">
                <a:latin typeface="Lato"/>
                <a:ea typeface="Lato"/>
                <a:cs typeface="Lato"/>
                <a:sym typeface="Lato"/>
              </a:rPr>
              <a:t>when</a:t>
            </a:r>
            <a:r>
              <a:rPr lang="fr" sz="2000" b="1" dirty="0">
                <a:latin typeface="Lato"/>
                <a:ea typeface="Lato"/>
                <a:cs typeface="Lato"/>
                <a:sym typeface="Lato"/>
              </a:rPr>
              <a:t> the </a:t>
            </a:r>
            <a:r>
              <a:rPr lang="fr" sz="2000" b="1" dirty="0" err="1">
                <a:latin typeface="Lato"/>
                <a:ea typeface="Lato"/>
                <a:cs typeface="Lato"/>
                <a:sym typeface="Lato"/>
              </a:rPr>
              <a:t>bacterium</a:t>
            </a:r>
            <a:r>
              <a:rPr lang="fr" sz="2000" b="1" dirty="0">
                <a:latin typeface="Lato"/>
                <a:ea typeface="Lato"/>
                <a:cs typeface="Lato"/>
                <a:sym typeface="Lato"/>
              </a:rPr>
              <a:t> </a:t>
            </a:r>
            <a:r>
              <a:rPr lang="fr" sz="2000" b="1" dirty="0" err="1">
                <a:latin typeface="Lato"/>
                <a:ea typeface="Lato"/>
                <a:cs typeface="Lato"/>
                <a:sym typeface="Lato"/>
              </a:rPr>
              <a:t>is</a:t>
            </a:r>
            <a:r>
              <a:rPr lang="fr" sz="2000" b="1" dirty="0">
                <a:latin typeface="Lato"/>
                <a:ea typeface="Lato"/>
                <a:cs typeface="Lato"/>
                <a:sym typeface="Lato"/>
              </a:rPr>
              <a:t> </a:t>
            </a:r>
            <a:r>
              <a:rPr lang="fr" sz="2000" b="1" dirty="0" err="1">
                <a:latin typeface="Lato"/>
                <a:ea typeface="Lato"/>
                <a:cs typeface="Lato"/>
                <a:sym typeface="Lato"/>
              </a:rPr>
              <a:t>exposed</a:t>
            </a:r>
            <a:r>
              <a:rPr lang="fr" sz="2000" b="1" dirty="0">
                <a:latin typeface="Lato"/>
                <a:ea typeface="Lato"/>
                <a:cs typeface="Lato"/>
                <a:sym typeface="Lato"/>
              </a:rPr>
              <a:t> to a </a:t>
            </a:r>
            <a:r>
              <a:rPr lang="fr" sz="2000" b="1" dirty="0" err="1">
                <a:latin typeface="Lato"/>
                <a:ea typeface="Lato"/>
                <a:cs typeface="Lato"/>
                <a:sym typeface="Lato"/>
              </a:rPr>
              <a:t>deficiency</a:t>
            </a:r>
            <a:r>
              <a:rPr lang="fr" sz="2000" b="1" dirty="0">
                <a:latin typeface="Lato"/>
                <a:ea typeface="Lato"/>
                <a:cs typeface="Lato"/>
                <a:sym typeface="Lato"/>
              </a:rPr>
              <a:t> or stress </a:t>
            </a:r>
            <a:r>
              <a:rPr lang="fr" sz="2000" b="1" dirty="0" err="1">
                <a:latin typeface="Lato"/>
                <a:ea typeface="Lato"/>
                <a:cs typeface="Lato"/>
                <a:sym typeface="Lato"/>
              </a:rPr>
              <a:t>damaging</a:t>
            </a:r>
            <a:r>
              <a:rPr lang="fr" sz="2000" b="1" dirty="0">
                <a:latin typeface="Lato"/>
                <a:ea typeface="Lato"/>
                <a:cs typeface="Lato"/>
                <a:sym typeface="Lato"/>
              </a:rPr>
              <a:t> </a:t>
            </a:r>
            <a:r>
              <a:rPr lang="fr" sz="2000" b="1" dirty="0" err="1">
                <a:latin typeface="Lato"/>
                <a:ea typeface="Lato"/>
                <a:cs typeface="Lato"/>
                <a:sym typeface="Lato"/>
              </a:rPr>
              <a:t>its</a:t>
            </a:r>
            <a:r>
              <a:rPr lang="fr" sz="2000" b="1" dirty="0">
                <a:latin typeface="Lato"/>
                <a:ea typeface="Lato"/>
                <a:cs typeface="Lato"/>
                <a:sym typeface="Lato"/>
              </a:rPr>
              <a:t> </a:t>
            </a:r>
            <a:r>
              <a:rPr lang="fr" sz="2000" b="1" dirty="0" err="1">
                <a:latin typeface="Lato"/>
                <a:ea typeface="Lato"/>
                <a:cs typeface="Lato"/>
                <a:sym typeface="Lato"/>
              </a:rPr>
              <a:t>integrity</a:t>
            </a:r>
            <a:r>
              <a:rPr lang="fr" sz="2000" b="1" dirty="0">
                <a:latin typeface="Lato"/>
                <a:ea typeface="Lato"/>
                <a:cs typeface="Lato"/>
                <a:sym typeface="Lato"/>
              </a:rPr>
              <a:t> for </a:t>
            </a:r>
            <a:r>
              <a:rPr lang="fr" sz="2000" b="1" dirty="0" err="1">
                <a:latin typeface="Lato"/>
                <a:ea typeface="Lato"/>
                <a:cs typeface="Lato"/>
                <a:sym typeface="Lato"/>
              </a:rPr>
              <a:t>example</a:t>
            </a:r>
            <a:r>
              <a:rPr lang="fr" sz="2000" b="1" dirty="0">
                <a:latin typeface="Lato"/>
                <a:ea typeface="Lato"/>
                <a:cs typeface="Lato"/>
                <a:sym typeface="Lato"/>
              </a:rPr>
              <a:t>.</a:t>
            </a:r>
            <a:br>
              <a:rPr lang="fr" sz="2000" b="1" dirty="0">
                <a:latin typeface="Lato"/>
                <a:ea typeface="Lato"/>
                <a:cs typeface="Lato"/>
                <a:sym typeface="Lato"/>
              </a:rPr>
            </a:br>
            <a:r>
              <a:rPr lang="fr" sz="2000" b="1" dirty="0">
                <a:latin typeface="Lato"/>
                <a:ea typeface="Lato"/>
                <a:cs typeface="Lato"/>
                <a:sym typeface="Lato"/>
              </a:rPr>
              <a:t>The </a:t>
            </a:r>
            <a:r>
              <a:rPr lang="fr" sz="2000" b="1" dirty="0" err="1">
                <a:latin typeface="Lato"/>
                <a:ea typeface="Lato"/>
                <a:cs typeface="Lato"/>
                <a:sym typeface="Lato"/>
              </a:rPr>
              <a:t>prophage</a:t>
            </a:r>
            <a:r>
              <a:rPr lang="fr" sz="2000" b="1" dirty="0">
                <a:latin typeface="Lato"/>
                <a:ea typeface="Lato"/>
                <a:cs typeface="Lato"/>
                <a:sym typeface="Lato"/>
              </a:rPr>
              <a:t> </a:t>
            </a:r>
            <a:r>
              <a:rPr lang="fr" sz="2000" b="1" dirty="0" err="1">
                <a:latin typeface="Lato"/>
                <a:ea typeface="Lato"/>
                <a:cs typeface="Lato"/>
                <a:sym typeface="Lato"/>
              </a:rPr>
              <a:t>then</a:t>
            </a:r>
            <a:r>
              <a:rPr lang="fr" sz="2000" b="1" dirty="0">
                <a:latin typeface="Lato"/>
                <a:ea typeface="Lato"/>
                <a:cs typeface="Lato"/>
                <a:sym typeface="Lato"/>
              </a:rPr>
              <a:t> </a:t>
            </a:r>
            <a:r>
              <a:rPr lang="fr" sz="2000" b="1" dirty="0" err="1">
                <a:latin typeface="Lato"/>
                <a:ea typeface="Lato"/>
                <a:cs typeface="Lato"/>
                <a:sym typeface="Lato"/>
              </a:rPr>
              <a:t>comes</a:t>
            </a:r>
            <a:r>
              <a:rPr lang="fr" sz="2000" b="1" dirty="0">
                <a:latin typeface="Lato"/>
                <a:ea typeface="Lato"/>
                <a:cs typeface="Lato"/>
                <a:sym typeface="Lato"/>
              </a:rPr>
              <a:t> out of </a:t>
            </a:r>
            <a:r>
              <a:rPr lang="fr" sz="2000" b="1" dirty="0" err="1">
                <a:latin typeface="Lato"/>
                <a:ea typeface="Lato"/>
                <a:cs typeface="Lato"/>
                <a:sym typeface="Lato"/>
              </a:rPr>
              <a:t>its</a:t>
            </a:r>
            <a:r>
              <a:rPr lang="fr" sz="2000" b="1" dirty="0">
                <a:latin typeface="Lato"/>
                <a:ea typeface="Lato"/>
                <a:cs typeface="Lato"/>
                <a:sym typeface="Lato"/>
              </a:rPr>
              <a:t> quiescent state and </a:t>
            </a:r>
            <a:r>
              <a:rPr lang="fr" sz="2000" b="1" dirty="0" err="1">
                <a:latin typeface="Lato"/>
                <a:ea typeface="Lato"/>
                <a:cs typeface="Lato"/>
                <a:sym typeface="Lato"/>
              </a:rPr>
              <a:t>activates</a:t>
            </a:r>
            <a:r>
              <a:rPr lang="fr" sz="2000" b="1" dirty="0">
                <a:latin typeface="Lato"/>
                <a:ea typeface="Lato"/>
                <a:cs typeface="Lato"/>
                <a:sym typeface="Lato"/>
              </a:rPr>
              <a:t> </a:t>
            </a:r>
            <a:r>
              <a:rPr lang="fr" sz="2000" b="1" dirty="0" err="1">
                <a:latin typeface="Lato"/>
                <a:ea typeface="Lato"/>
                <a:cs typeface="Lato"/>
                <a:sym typeface="Lato"/>
              </a:rPr>
              <a:t>its</a:t>
            </a:r>
            <a:r>
              <a:rPr lang="fr" sz="2000" b="1" dirty="0">
                <a:latin typeface="Lato"/>
                <a:ea typeface="Lato"/>
                <a:cs typeface="Lato"/>
                <a:sym typeface="Lato"/>
              </a:rPr>
              <a:t> </a:t>
            </a:r>
            <a:r>
              <a:rPr lang="fr" sz="2000" b="1" dirty="0" err="1">
                <a:latin typeface="Lato"/>
                <a:ea typeface="Lato"/>
                <a:cs typeface="Lato"/>
                <a:sym typeface="Lato"/>
              </a:rPr>
              <a:t>replicative</a:t>
            </a:r>
            <a:r>
              <a:rPr lang="fr" sz="2000" b="1" dirty="0">
                <a:latin typeface="Lato"/>
                <a:ea typeface="Lato"/>
                <a:cs typeface="Lato"/>
                <a:sym typeface="Lato"/>
              </a:rPr>
              <a:t> cycle </a:t>
            </a:r>
            <a:r>
              <a:rPr lang="fr" sz="2000" b="1" dirty="0" err="1">
                <a:latin typeface="Lato"/>
                <a:ea typeface="Lato"/>
                <a:cs typeface="Lato"/>
                <a:sym typeface="Lato"/>
              </a:rPr>
              <a:t>like</a:t>
            </a:r>
            <a:r>
              <a:rPr lang="fr" sz="2000" b="1" dirty="0">
                <a:latin typeface="Lato"/>
                <a:ea typeface="Lato"/>
                <a:cs typeface="Lato"/>
                <a:sym typeface="Lato"/>
              </a:rPr>
              <a:t> the virulent phages.</a:t>
            </a:r>
          </a:p>
          <a:p>
            <a:pPr marL="0" marR="0" lvl="0" indent="0" algn="just" rtl="0">
              <a:lnSpc>
                <a:spcPct val="115000"/>
              </a:lnSpc>
              <a:spcBef>
                <a:spcPts val="0"/>
              </a:spcBef>
              <a:spcAft>
                <a:spcPts val="0"/>
              </a:spcAft>
              <a:buNone/>
            </a:pPr>
            <a:endParaRPr sz="1800" dirty="0">
              <a:latin typeface="Lato"/>
              <a:ea typeface="Lato"/>
              <a:cs typeface="Lato"/>
              <a:sym typeface="Lato"/>
            </a:endParaRPr>
          </a:p>
        </p:txBody>
      </p:sp>
      <p:sp>
        <p:nvSpPr>
          <p:cNvPr id="403" name="Shape 403"/>
          <p:cNvSpPr txBox="1"/>
          <p:nvPr/>
        </p:nvSpPr>
        <p:spPr>
          <a:xfrm>
            <a:off x="3386458" y="338175"/>
            <a:ext cx="3364799" cy="4617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fr" sz="3600" b="1">
                <a:solidFill>
                  <a:schemeClr val="dk1"/>
                </a:solidFill>
                <a:latin typeface="Lato"/>
                <a:ea typeface="Lato"/>
                <a:cs typeface="Lato"/>
                <a:sym typeface="Lato"/>
              </a:rPr>
              <a:t>Prophages</a:t>
            </a:r>
          </a:p>
        </p:txBody>
      </p:sp>
      <p:pic>
        <p:nvPicPr>
          <p:cNvPr id="404" name="Shape 404"/>
          <p:cNvPicPr preferRelativeResize="0"/>
          <p:nvPr/>
        </p:nvPicPr>
        <p:blipFill>
          <a:blip r:embed="rId3">
            <a:alphaModFix/>
          </a:blip>
          <a:stretch>
            <a:fillRect/>
          </a:stretch>
        </p:blipFill>
        <p:spPr>
          <a:xfrm>
            <a:off x="6275296" y="2223247"/>
            <a:ext cx="3008520" cy="3036162"/>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sp>
        <p:nvSpPr>
          <p:cNvPr id="428" name="Shape 428"/>
          <p:cNvSpPr/>
          <p:nvPr/>
        </p:nvSpPr>
        <p:spPr>
          <a:xfrm>
            <a:off x="4210040" y="1633525"/>
            <a:ext cx="2928900" cy="2571900"/>
          </a:xfrm>
          <a:prstGeom prst="flowChartConnector">
            <a:avLst/>
          </a:prstGeom>
          <a:noFill/>
          <a:ln w="25400" cap="flat" cmpd="sng">
            <a:solidFill>
              <a:srgbClr val="395E89"/>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29" name="Shape 429"/>
          <p:cNvSpPr/>
          <p:nvPr/>
        </p:nvSpPr>
        <p:spPr>
          <a:xfrm>
            <a:off x="4229824" y="1633524"/>
            <a:ext cx="2909100" cy="2571900"/>
          </a:xfrm>
          <a:prstGeom prst="flowChartConnector">
            <a:avLst/>
          </a:prstGeom>
          <a:solidFill>
            <a:srgbClr val="CC3300"/>
          </a:solidFill>
          <a:ln w="25400" cap="flat" cmpd="sng">
            <a:solidFill>
              <a:srgbClr val="395E89"/>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nvGrpSpPr>
          <p:cNvPr id="430" name="Shape 430"/>
          <p:cNvGrpSpPr/>
          <p:nvPr/>
        </p:nvGrpSpPr>
        <p:grpSpPr>
          <a:xfrm>
            <a:off x="6424617" y="1276335"/>
            <a:ext cx="785818" cy="785818"/>
            <a:chOff x="5357817" y="1428735"/>
            <a:chExt cx="785818" cy="785818"/>
          </a:xfrm>
        </p:grpSpPr>
        <p:cxnSp>
          <p:nvCxnSpPr>
            <p:cNvPr id="431" name="Shape 431"/>
            <p:cNvCxnSpPr/>
            <p:nvPr/>
          </p:nvCxnSpPr>
          <p:spPr>
            <a:xfrm rot="-5400000">
              <a:off x="5322098" y="1464454"/>
              <a:ext cx="785818" cy="714379"/>
            </a:xfrm>
            <a:prstGeom prst="straightConnector1">
              <a:avLst/>
            </a:prstGeom>
            <a:noFill/>
            <a:ln w="9525" cap="flat" cmpd="sng">
              <a:solidFill>
                <a:schemeClr val="dk1"/>
              </a:solidFill>
              <a:prstDash val="solid"/>
              <a:round/>
              <a:headEnd type="none" w="med" len="med"/>
              <a:tailEnd type="none" w="med" len="med"/>
            </a:ln>
          </p:spPr>
        </p:cxnSp>
        <p:cxnSp>
          <p:nvCxnSpPr>
            <p:cNvPr id="432" name="Shape 432"/>
            <p:cNvCxnSpPr/>
            <p:nvPr/>
          </p:nvCxnSpPr>
          <p:spPr>
            <a:xfrm rot="10800000" flipH="1">
              <a:off x="5357817" y="1500173"/>
              <a:ext cx="785818" cy="714379"/>
            </a:xfrm>
            <a:prstGeom prst="straightConnector1">
              <a:avLst/>
            </a:prstGeom>
            <a:noFill/>
            <a:ln w="9525" cap="flat" cmpd="sng">
              <a:solidFill>
                <a:schemeClr val="dk1"/>
              </a:solidFill>
              <a:prstDash val="solid"/>
              <a:round/>
              <a:headEnd type="none" w="med" len="med"/>
              <a:tailEnd type="none" w="med" len="med"/>
            </a:ln>
          </p:spPr>
        </p:cxnSp>
      </p:grpSp>
      <p:grpSp>
        <p:nvGrpSpPr>
          <p:cNvPr id="433" name="Shape 433"/>
          <p:cNvGrpSpPr/>
          <p:nvPr/>
        </p:nvGrpSpPr>
        <p:grpSpPr>
          <a:xfrm>
            <a:off x="6210303" y="2133591"/>
            <a:ext cx="285751" cy="642942"/>
            <a:chOff x="5143503" y="2285991"/>
            <a:chExt cx="285751" cy="642942"/>
          </a:xfrm>
        </p:grpSpPr>
        <p:sp>
          <p:nvSpPr>
            <p:cNvPr id="434" name="Shape 434"/>
            <p:cNvSpPr/>
            <p:nvPr/>
          </p:nvSpPr>
          <p:spPr>
            <a:xfrm>
              <a:off x="5286380" y="2285991"/>
              <a:ext cx="71437" cy="71437"/>
            </a:xfrm>
            <a:prstGeom prst="flowChartConnector">
              <a:avLst/>
            </a:prstGeom>
            <a:solidFill>
              <a:schemeClr val="accent1"/>
            </a:solidFill>
            <a:ln w="25400" cap="flat" cmpd="sng">
              <a:solidFill>
                <a:srgbClr val="395E89"/>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35" name="Shape 435"/>
            <p:cNvSpPr/>
            <p:nvPr/>
          </p:nvSpPr>
          <p:spPr>
            <a:xfrm>
              <a:off x="5214942" y="2428867"/>
              <a:ext cx="142875" cy="142875"/>
            </a:xfrm>
            <a:prstGeom prst="flowChartConnector">
              <a:avLst/>
            </a:prstGeom>
            <a:solidFill>
              <a:schemeClr val="accent1"/>
            </a:solidFill>
            <a:ln w="25400" cap="flat" cmpd="sng">
              <a:solidFill>
                <a:srgbClr val="395E89"/>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36" name="Shape 436"/>
            <p:cNvSpPr/>
            <p:nvPr/>
          </p:nvSpPr>
          <p:spPr>
            <a:xfrm>
              <a:off x="5143503" y="2643182"/>
              <a:ext cx="285751" cy="285751"/>
            </a:xfrm>
            <a:prstGeom prst="flowChartConnector">
              <a:avLst/>
            </a:prstGeom>
            <a:solidFill>
              <a:schemeClr val="accent1"/>
            </a:solidFill>
            <a:ln w="25400" cap="flat" cmpd="sng">
              <a:solidFill>
                <a:srgbClr val="395E89"/>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
        <p:nvSpPr>
          <p:cNvPr id="437" name="Shape 437"/>
          <p:cNvSpPr/>
          <p:nvPr/>
        </p:nvSpPr>
        <p:spPr>
          <a:xfrm>
            <a:off x="6210303" y="2990848"/>
            <a:ext cx="285900" cy="285900"/>
          </a:xfrm>
          <a:prstGeom prst="flowChartConnector">
            <a:avLst/>
          </a:prstGeom>
          <a:solidFill>
            <a:schemeClr val="lt1"/>
          </a:solidFill>
          <a:ln w="25400" cap="flat" cmpd="sng">
            <a:solidFill>
              <a:srgbClr val="395E89"/>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438" name="Shape 438"/>
          <p:cNvPicPr preferRelativeResize="0"/>
          <p:nvPr/>
        </p:nvPicPr>
        <p:blipFill rotWithShape="1">
          <a:blip r:embed="rId3">
            <a:alphaModFix/>
          </a:blip>
          <a:srcRect/>
          <a:stretch/>
        </p:blipFill>
        <p:spPr>
          <a:xfrm>
            <a:off x="580995" y="3792312"/>
            <a:ext cx="2928900" cy="3012600"/>
          </a:xfrm>
          <a:prstGeom prst="rect">
            <a:avLst/>
          </a:prstGeom>
          <a:noFill/>
          <a:ln>
            <a:noFill/>
          </a:ln>
        </p:spPr>
      </p:pic>
      <p:sp>
        <p:nvSpPr>
          <p:cNvPr id="439" name="Shape 439"/>
          <p:cNvSpPr txBox="1"/>
          <p:nvPr/>
        </p:nvSpPr>
        <p:spPr>
          <a:xfrm>
            <a:off x="1066800" y="-152400"/>
            <a:ext cx="9144000" cy="584700"/>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fr" sz="3200">
                <a:solidFill>
                  <a:schemeClr val="lt1"/>
                </a:solidFill>
                <a:latin typeface="Arial"/>
                <a:ea typeface="Arial"/>
                <a:cs typeface="Arial"/>
                <a:sym typeface="Arial"/>
              </a:rPr>
              <a:t>How to detect/identify phages?</a:t>
            </a:r>
          </a:p>
        </p:txBody>
      </p:sp>
      <p:sp>
        <p:nvSpPr>
          <p:cNvPr id="440" name="Shape 440"/>
          <p:cNvSpPr txBox="1"/>
          <p:nvPr/>
        </p:nvSpPr>
        <p:spPr>
          <a:xfrm>
            <a:off x="266700" y="116000"/>
            <a:ext cx="8610600" cy="523200"/>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fr" sz="3600" b="1">
                <a:latin typeface="Lato"/>
                <a:ea typeface="Lato"/>
                <a:cs typeface="Lato"/>
                <a:sym typeface="Lato"/>
              </a:rPr>
              <a:t>Sampling: where there are bacteria, there are phages</a:t>
            </a:r>
          </a:p>
        </p:txBody>
      </p:sp>
      <p:pic>
        <p:nvPicPr>
          <p:cNvPr id="441" name="Shape 441" descr="http://stopchaxhillsmokery.files.wordpress.com/2011/07/sewage-treatment-plant.jpg"/>
          <p:cNvPicPr preferRelativeResize="0"/>
          <p:nvPr/>
        </p:nvPicPr>
        <p:blipFill rotWithShape="1">
          <a:blip r:embed="rId4">
            <a:alphaModFix/>
          </a:blip>
          <a:srcRect/>
          <a:stretch/>
        </p:blipFill>
        <p:spPr>
          <a:xfrm>
            <a:off x="152400" y="1295400"/>
            <a:ext cx="1841700" cy="1219200"/>
          </a:xfrm>
          <a:prstGeom prst="rect">
            <a:avLst/>
          </a:prstGeom>
          <a:noFill/>
          <a:ln>
            <a:noFill/>
          </a:ln>
        </p:spPr>
      </p:pic>
      <p:pic>
        <p:nvPicPr>
          <p:cNvPr id="442" name="Shape 442" descr="individual stool sample.JPG"/>
          <p:cNvPicPr preferRelativeResize="0"/>
          <p:nvPr/>
        </p:nvPicPr>
        <p:blipFill rotWithShape="1">
          <a:blip r:embed="rId5">
            <a:alphaModFix/>
          </a:blip>
          <a:srcRect/>
          <a:stretch/>
        </p:blipFill>
        <p:spPr>
          <a:xfrm>
            <a:off x="2057400" y="1371600"/>
            <a:ext cx="1447800" cy="1086000"/>
          </a:xfrm>
          <a:prstGeom prst="rect">
            <a:avLst/>
          </a:prstGeom>
          <a:noFill/>
          <a:ln>
            <a:noFill/>
          </a:ln>
        </p:spPr>
      </p:pic>
      <p:sp>
        <p:nvSpPr>
          <p:cNvPr id="443" name="Shape 443"/>
          <p:cNvSpPr txBox="1"/>
          <p:nvPr/>
        </p:nvSpPr>
        <p:spPr>
          <a:xfrm>
            <a:off x="3664600" y="4707150"/>
            <a:ext cx="4223700" cy="15696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fr" sz="1800">
                <a:latin typeface="Lato"/>
                <a:ea typeface="Lato"/>
                <a:cs typeface="Lato"/>
                <a:sym typeface="Lato"/>
              </a:rPr>
              <a:t>An example of ‘spot test’: the red background was a bacterial lawn, the clear spots were ‘phage drops’ with serial dilutions. Single ‘plaque’ can be seen  </a:t>
            </a:r>
          </a:p>
        </p:txBody>
      </p:sp>
      <p:sp>
        <p:nvSpPr>
          <p:cNvPr id="444" name="Shape 444"/>
          <p:cNvSpPr txBox="1"/>
          <p:nvPr/>
        </p:nvSpPr>
        <p:spPr>
          <a:xfrm>
            <a:off x="7467600" y="2667000"/>
            <a:ext cx="2362200" cy="3693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fr" sz="1800">
                <a:latin typeface="Lato"/>
                <a:ea typeface="Lato"/>
                <a:cs typeface="Lato"/>
                <a:sym typeface="Lato"/>
              </a:rPr>
              <a:t>Petri dish</a:t>
            </a:r>
          </a:p>
        </p:txBody>
      </p:sp>
      <p:cxnSp>
        <p:nvCxnSpPr>
          <p:cNvPr id="445" name="Shape 445"/>
          <p:cNvCxnSpPr>
            <a:stCxn id="444" idx="1"/>
          </p:cNvCxnSpPr>
          <p:nvPr/>
        </p:nvCxnSpPr>
        <p:spPr>
          <a:xfrm flipH="1">
            <a:off x="7162800" y="2851650"/>
            <a:ext cx="304800" cy="44100"/>
          </a:xfrm>
          <a:prstGeom prst="straightConnector1">
            <a:avLst/>
          </a:prstGeom>
          <a:noFill/>
          <a:ln w="9525" cap="flat" cmpd="sng">
            <a:solidFill>
              <a:srgbClr val="000000"/>
            </a:solidFill>
            <a:prstDash val="solid"/>
            <a:round/>
            <a:headEnd type="none" w="med" len="med"/>
            <a:tailEnd type="stealth" w="lg" len="lg"/>
          </a:ln>
        </p:spPr>
      </p:cxnSp>
      <p:pic>
        <p:nvPicPr>
          <p:cNvPr id="446" name="Shape 446" descr="https://encrypted-tbn3.gstatic.com/images?q=tbn:ANd9GcS0F8Ra5b202DxiuGsUAMfAaNgW1CqCGV5nG34VPSz4jLMlvXIxKA">
            <a:hlinkClick r:id="rId6"/>
          </p:cNvPr>
          <p:cNvPicPr preferRelativeResize="0"/>
          <p:nvPr/>
        </p:nvPicPr>
        <p:blipFill rotWithShape="1">
          <a:blip r:embed="rId7">
            <a:alphaModFix/>
          </a:blip>
          <a:srcRect/>
          <a:stretch/>
        </p:blipFill>
        <p:spPr>
          <a:xfrm>
            <a:off x="152400" y="2590800"/>
            <a:ext cx="1447800" cy="1014300"/>
          </a:xfrm>
          <a:prstGeom prst="rect">
            <a:avLst/>
          </a:prstGeom>
          <a:noFill/>
          <a:ln>
            <a:noFill/>
          </a:ln>
        </p:spPr>
      </p:pic>
      <p:pic>
        <p:nvPicPr>
          <p:cNvPr id="447" name="Shape 447" descr="http://www.summerhillvets.co.uk/wp-content/uploads/2015/04/Tick-picture.jpg">
            <a:hlinkClick r:id="rId8"/>
          </p:cNvPr>
          <p:cNvPicPr preferRelativeResize="0"/>
          <p:nvPr/>
        </p:nvPicPr>
        <p:blipFill rotWithShape="1">
          <a:blip r:embed="rId9">
            <a:alphaModFix/>
          </a:blip>
          <a:srcRect/>
          <a:stretch/>
        </p:blipFill>
        <p:spPr>
          <a:xfrm>
            <a:off x="1676400" y="2590800"/>
            <a:ext cx="1399500" cy="9906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429"/>
                                        </p:tgtEl>
                                        <p:attrNameLst>
                                          <p:attrName>style.visibility</p:attrName>
                                        </p:attrNameLst>
                                      </p:cBhvr>
                                      <p:to>
                                        <p:strVal val="visible"/>
                                      </p:to>
                                    </p:set>
                                    <p:anim calcmode="lin" valueType="num">
                                      <p:cBhvr additive="base">
                                        <p:cTn id="7" dur="1000"/>
                                        <p:tgtEl>
                                          <p:spTgt spid="429"/>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430"/>
                                        </p:tgtEl>
                                        <p:attrNameLst>
                                          <p:attrName>style.visibility</p:attrName>
                                        </p:attrNameLst>
                                      </p:cBhvr>
                                      <p:to>
                                        <p:strVal val="visible"/>
                                      </p:to>
                                    </p:set>
                                    <p:anim calcmode="lin" valueType="num">
                                      <p:cBhvr additive="base">
                                        <p:cTn id="12" dur="1000"/>
                                        <p:tgtEl>
                                          <p:spTgt spid="430"/>
                                        </p:tgtEl>
                                        <p:attrNameLst>
                                          <p:attrName>ppt_x</p:attrName>
                                        </p:attrNameLst>
                                      </p:cBhvr>
                                      <p:tavLst>
                                        <p:tav tm="0">
                                          <p:val>
                                            <p:strVal val="#ppt_x+1"/>
                                          </p:val>
                                        </p:tav>
                                        <p:tav tm="100000">
                                          <p:val>
                                            <p:strVal val="#ppt_x"/>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nodeType="clickEffect">
                                  <p:stCondLst>
                                    <p:cond delay="0"/>
                                  </p:stCondLst>
                                  <p:childTnLst>
                                    <p:set>
                                      <p:cBhvr>
                                        <p:cTn id="16" dur="1" fill="hold">
                                          <p:stCondLst>
                                            <p:cond delay="0"/>
                                          </p:stCondLst>
                                        </p:cTn>
                                        <p:tgtEl>
                                          <p:spTgt spid="433"/>
                                        </p:tgtEl>
                                        <p:attrNameLst>
                                          <p:attrName>style.visibility</p:attrName>
                                        </p:attrNameLst>
                                      </p:cBhvr>
                                      <p:to>
                                        <p:strVal val="visible"/>
                                      </p:to>
                                    </p:set>
                                    <p:anim calcmode="lin" valueType="num">
                                      <p:cBhvr additive="base">
                                        <p:cTn id="17" dur="500"/>
                                        <p:tgtEl>
                                          <p:spTgt spid="433"/>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37"/>
                                        </p:tgtEl>
                                        <p:attrNameLst>
                                          <p:attrName>style.visibility</p:attrName>
                                        </p:attrNameLst>
                                      </p:cBhvr>
                                      <p:to>
                                        <p:strVal val="visible"/>
                                      </p:to>
                                    </p:set>
                                    <p:animEffect transition="in" filter="fade">
                                      <p:cBhvr>
                                        <p:cTn id="22" dur="5000"/>
                                        <p:tgtEl>
                                          <p:spTgt spid="437"/>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438"/>
                                        </p:tgtEl>
                                        <p:attrNameLst>
                                          <p:attrName>style.visibility</p:attrName>
                                        </p:attrNameLst>
                                      </p:cBhvr>
                                      <p:to>
                                        <p:strVal val="visible"/>
                                      </p:to>
                                    </p:set>
                                    <p:anim calcmode="lin" valueType="num">
                                      <p:cBhvr additive="base">
                                        <p:cTn id="27" dur="500"/>
                                        <p:tgtEl>
                                          <p:spTgt spid="438"/>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37"/>
                                        </p:tgtEl>
                                        <p:attrNameLst>
                                          <p:attrName>style.visibility</p:attrName>
                                        </p:attrNameLst>
                                      </p:cBhvr>
                                      <p:to>
                                        <p:strVal val="visible"/>
                                      </p:to>
                                    </p:set>
                                    <p:animEffect transition="in" filter="fade">
                                      <p:cBhvr>
                                        <p:cTn id="32" dur="500"/>
                                        <p:tgtEl>
                                          <p:spTgt spid="4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60"/>
        <p:cNvGrpSpPr/>
        <p:nvPr/>
      </p:nvGrpSpPr>
      <p:grpSpPr>
        <a:xfrm>
          <a:off x="0" y="0"/>
          <a:ext cx="0" cy="0"/>
          <a:chOff x="0" y="0"/>
          <a:chExt cx="0" cy="0"/>
        </a:xfrm>
      </p:grpSpPr>
      <p:pic>
        <p:nvPicPr>
          <p:cNvPr id="461" name="Shape 461"/>
          <p:cNvPicPr preferRelativeResize="0"/>
          <p:nvPr/>
        </p:nvPicPr>
        <p:blipFill rotWithShape="1">
          <a:blip r:embed="rId3">
            <a:alphaModFix/>
          </a:blip>
          <a:srcRect/>
          <a:stretch/>
        </p:blipFill>
        <p:spPr>
          <a:xfrm>
            <a:off x="394446" y="770965"/>
            <a:ext cx="6903387" cy="6239436"/>
          </a:xfrm>
          <a:prstGeom prst="rect">
            <a:avLst/>
          </a:prstGeom>
          <a:noFill/>
          <a:ln>
            <a:noFill/>
          </a:ln>
        </p:spPr>
      </p:pic>
      <p:sp>
        <p:nvSpPr>
          <p:cNvPr id="462" name="Shape 462"/>
          <p:cNvSpPr txBox="1"/>
          <p:nvPr/>
        </p:nvSpPr>
        <p:spPr>
          <a:xfrm>
            <a:off x="0" y="0"/>
            <a:ext cx="9144000" cy="523200"/>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fr" sz="3600" b="1" dirty="0" err="1">
                <a:solidFill>
                  <a:schemeClr val="dk1"/>
                </a:solidFill>
                <a:latin typeface="Lato"/>
                <a:ea typeface="Lato"/>
                <a:cs typeface="Lato"/>
                <a:sym typeface="Lato"/>
              </a:rPr>
              <a:t>Three</a:t>
            </a:r>
            <a:r>
              <a:rPr lang="fr" sz="3600" b="1" dirty="0">
                <a:solidFill>
                  <a:schemeClr val="dk1"/>
                </a:solidFill>
                <a:latin typeface="Lato"/>
                <a:ea typeface="Lato"/>
                <a:cs typeface="Lato"/>
                <a:sym typeface="Lato"/>
              </a:rPr>
              <a:t> </a:t>
            </a:r>
            <a:r>
              <a:rPr lang="fr" sz="3600" b="1" dirty="0" err="1">
                <a:solidFill>
                  <a:schemeClr val="dk1"/>
                </a:solidFill>
                <a:latin typeface="Lato"/>
                <a:ea typeface="Lato"/>
                <a:cs typeface="Lato"/>
                <a:sym typeface="Lato"/>
              </a:rPr>
              <a:t>strategies</a:t>
            </a:r>
            <a:r>
              <a:rPr lang="fr" sz="3600" b="1" dirty="0">
                <a:solidFill>
                  <a:schemeClr val="dk1"/>
                </a:solidFill>
                <a:latin typeface="Lato"/>
                <a:ea typeface="Lato"/>
                <a:cs typeface="Lato"/>
                <a:sym typeface="Lato"/>
              </a:rPr>
              <a:t> for  </a:t>
            </a:r>
            <a:r>
              <a:rPr lang="fr" sz="3600" b="1" i="1" dirty="0" err="1">
                <a:solidFill>
                  <a:schemeClr val="dk1"/>
                </a:solidFill>
                <a:latin typeface="Lato"/>
                <a:ea typeface="Lato"/>
                <a:cs typeface="Lato"/>
                <a:sym typeface="Lato"/>
              </a:rPr>
              <a:t>Borrelia</a:t>
            </a:r>
            <a:r>
              <a:rPr lang="fr" sz="3600" b="1" i="1" dirty="0">
                <a:solidFill>
                  <a:schemeClr val="dk1"/>
                </a:solidFill>
                <a:latin typeface="Lato"/>
                <a:ea typeface="Lato"/>
                <a:cs typeface="Lato"/>
                <a:sym typeface="Lato"/>
              </a:rPr>
              <a:t> phages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sp>
        <p:nvSpPr>
          <p:cNvPr id="468" name="Shape 468"/>
          <p:cNvSpPr/>
          <p:nvPr/>
        </p:nvSpPr>
        <p:spPr>
          <a:xfrm>
            <a:off x="482350" y="1176050"/>
            <a:ext cx="8192400" cy="2246700"/>
          </a:xfrm>
          <a:prstGeom prst="rect">
            <a:avLst/>
          </a:prstGeom>
          <a:noFill/>
          <a:ln>
            <a:noFill/>
          </a:ln>
        </p:spPr>
        <p:txBody>
          <a:bodyPr lIns="91425" tIns="45700" rIns="91425" bIns="45700" anchor="t" anchorCtr="0">
            <a:noAutofit/>
          </a:bodyPr>
          <a:lstStyle/>
          <a:p>
            <a:pPr marR="0" lvl="0" algn="l" rtl="0">
              <a:spcBef>
                <a:spcPts val="0"/>
              </a:spcBef>
              <a:spcAft>
                <a:spcPts val="0"/>
              </a:spcAft>
              <a:buNone/>
            </a:pPr>
            <a:r>
              <a:rPr lang="fr" sz="2400" dirty="0" err="1">
                <a:latin typeface="Lato"/>
                <a:ea typeface="Lato"/>
                <a:cs typeface="Lato"/>
                <a:sym typeface="Lato"/>
              </a:rPr>
              <a:t>We</a:t>
            </a:r>
            <a:r>
              <a:rPr lang="fr" sz="2400" dirty="0">
                <a:latin typeface="Lato"/>
                <a:ea typeface="Lato"/>
                <a:cs typeface="Lato"/>
                <a:sym typeface="Lato"/>
              </a:rPr>
              <a:t> </a:t>
            </a:r>
            <a:r>
              <a:rPr lang="fr" sz="2400" dirty="0" err="1">
                <a:latin typeface="Lato"/>
                <a:ea typeface="Lato"/>
                <a:cs typeface="Lato"/>
                <a:sym typeface="Lato"/>
              </a:rPr>
              <a:t>were</a:t>
            </a:r>
            <a:r>
              <a:rPr lang="fr" sz="2400" dirty="0">
                <a:latin typeface="Lato"/>
                <a:ea typeface="Lato"/>
                <a:cs typeface="Lato"/>
                <a:sym typeface="Lato"/>
              </a:rPr>
              <a:t> able to </a:t>
            </a:r>
            <a:r>
              <a:rPr lang="fr" sz="2400" dirty="0" err="1">
                <a:latin typeface="Lato"/>
                <a:ea typeface="Lato"/>
                <a:cs typeface="Lato"/>
                <a:sym typeface="Lato"/>
              </a:rPr>
              <a:t>induce</a:t>
            </a:r>
            <a:r>
              <a:rPr lang="fr" sz="2400" dirty="0">
                <a:latin typeface="Lato"/>
                <a:ea typeface="Lato"/>
                <a:cs typeface="Lato"/>
                <a:sym typeface="Lato"/>
              </a:rPr>
              <a:t> </a:t>
            </a:r>
            <a:r>
              <a:rPr lang="fr" sz="2400" dirty="0" err="1">
                <a:latin typeface="Lato"/>
                <a:ea typeface="Lato"/>
                <a:cs typeface="Lato"/>
                <a:sym typeface="Lato"/>
              </a:rPr>
              <a:t>Temperate</a:t>
            </a:r>
            <a:r>
              <a:rPr lang="fr" sz="2400" dirty="0">
                <a:latin typeface="Lato"/>
                <a:ea typeface="Lato"/>
                <a:cs typeface="Lato"/>
                <a:sym typeface="Lato"/>
              </a:rPr>
              <a:t> phages </a:t>
            </a:r>
            <a:r>
              <a:rPr lang="fr" sz="2400" dirty="0" err="1">
                <a:latin typeface="Lato"/>
                <a:ea typeface="Lato"/>
                <a:cs typeface="Lato"/>
                <a:sym typeface="Lato"/>
              </a:rPr>
              <a:t>from</a:t>
            </a:r>
            <a:r>
              <a:rPr lang="fr" sz="2400" dirty="0">
                <a:latin typeface="Lato"/>
                <a:ea typeface="Lato"/>
                <a:cs typeface="Lato"/>
                <a:sym typeface="Lato"/>
              </a:rPr>
              <a:t> Lyme </a:t>
            </a:r>
            <a:r>
              <a:rPr lang="fr" sz="2400" i="1" dirty="0" err="1">
                <a:latin typeface="Lato"/>
                <a:ea typeface="Lato"/>
                <a:cs typeface="Lato"/>
                <a:sym typeface="Lato"/>
              </a:rPr>
              <a:t>Borrelia</a:t>
            </a:r>
            <a:r>
              <a:rPr lang="fr" sz="2400" dirty="0">
                <a:latin typeface="Lato"/>
                <a:ea typeface="Lato"/>
                <a:cs typeface="Lato"/>
                <a:sym typeface="Lato"/>
              </a:rPr>
              <a:t> </a:t>
            </a:r>
            <a:r>
              <a:rPr lang="fr" sz="2400" dirty="0" err="1">
                <a:latin typeface="Lato"/>
                <a:ea typeface="Lato"/>
                <a:cs typeface="Lato"/>
                <a:sym typeface="Lato"/>
              </a:rPr>
              <a:t>strains</a:t>
            </a:r>
            <a:r>
              <a:rPr lang="fr" sz="2400" dirty="0">
                <a:latin typeface="Lato"/>
                <a:ea typeface="Lato"/>
                <a:cs typeface="Lato"/>
                <a:sym typeface="Lato"/>
              </a:rPr>
              <a:t> (table </a:t>
            </a:r>
            <a:r>
              <a:rPr lang="fr" sz="2400" dirty="0" err="1">
                <a:latin typeface="Lato"/>
                <a:ea typeface="Lato"/>
                <a:cs typeface="Lato"/>
                <a:sym typeface="Lato"/>
              </a:rPr>
              <a:t>below</a:t>
            </a:r>
            <a:r>
              <a:rPr lang="fr" sz="2400" dirty="0">
                <a:latin typeface="Lato"/>
                <a:ea typeface="Lato"/>
                <a:cs typeface="Lato"/>
                <a:sym typeface="Lato"/>
              </a:rPr>
              <a:t>). </a:t>
            </a:r>
          </a:p>
          <a:p>
            <a:pPr marR="0" lvl="0" algn="l" rtl="0">
              <a:spcBef>
                <a:spcPts val="0"/>
              </a:spcBef>
              <a:spcAft>
                <a:spcPts val="0"/>
              </a:spcAft>
              <a:buNone/>
            </a:pPr>
            <a:r>
              <a:rPr lang="fr" sz="2400" dirty="0" err="1">
                <a:latin typeface="Lato"/>
                <a:ea typeface="Lato"/>
                <a:cs typeface="Lato"/>
                <a:sym typeface="Lato"/>
              </a:rPr>
              <a:t>We</a:t>
            </a:r>
            <a:r>
              <a:rPr lang="fr" sz="2400" dirty="0">
                <a:latin typeface="Lato"/>
                <a:ea typeface="Lato"/>
                <a:cs typeface="Lato"/>
                <a:sym typeface="Lato"/>
              </a:rPr>
              <a:t>  </a:t>
            </a:r>
            <a:r>
              <a:rPr lang="fr" sz="2400" dirty="0" err="1">
                <a:latin typeface="Lato"/>
                <a:ea typeface="Lato"/>
                <a:cs typeface="Lato"/>
                <a:sym typeface="Lato"/>
              </a:rPr>
              <a:t>increased</a:t>
            </a:r>
            <a:r>
              <a:rPr lang="fr" sz="2400" dirty="0">
                <a:latin typeface="Lato"/>
                <a:ea typeface="Lato"/>
                <a:cs typeface="Lato"/>
                <a:sym typeface="Lato"/>
              </a:rPr>
              <a:t> the phage concentration and phage purification. </a:t>
            </a:r>
          </a:p>
        </p:txBody>
      </p:sp>
      <p:pic>
        <p:nvPicPr>
          <p:cNvPr id="469" name="Shape 469" descr="Almost a phageSample5 cropped.tif"/>
          <p:cNvPicPr preferRelativeResize="0"/>
          <p:nvPr/>
        </p:nvPicPr>
        <p:blipFill rotWithShape="1">
          <a:blip r:embed="rId3">
            <a:alphaModFix/>
          </a:blip>
          <a:srcRect/>
          <a:stretch/>
        </p:blipFill>
        <p:spPr>
          <a:xfrm>
            <a:off x="442698" y="2386168"/>
            <a:ext cx="3400200" cy="3295782"/>
          </a:xfrm>
          <a:prstGeom prst="rect">
            <a:avLst/>
          </a:prstGeom>
          <a:noFill/>
          <a:ln>
            <a:noFill/>
          </a:ln>
        </p:spPr>
      </p:pic>
      <p:pic>
        <p:nvPicPr>
          <p:cNvPr id="470" name="Shape 470" descr="possible podo 10 ug of mitomycin C No. 5.tif"/>
          <p:cNvPicPr preferRelativeResize="0"/>
          <p:nvPr/>
        </p:nvPicPr>
        <p:blipFill rotWithShape="1">
          <a:blip r:embed="rId4">
            <a:alphaModFix/>
          </a:blip>
          <a:srcRect/>
          <a:stretch/>
        </p:blipFill>
        <p:spPr>
          <a:xfrm>
            <a:off x="4149775" y="2480360"/>
            <a:ext cx="3400200" cy="3295782"/>
          </a:xfrm>
          <a:prstGeom prst="rect">
            <a:avLst/>
          </a:prstGeom>
          <a:noFill/>
          <a:ln>
            <a:noFill/>
          </a:ln>
        </p:spPr>
      </p:pic>
      <p:sp>
        <p:nvSpPr>
          <p:cNvPr id="471" name="Shape 471"/>
          <p:cNvSpPr txBox="1"/>
          <p:nvPr/>
        </p:nvSpPr>
        <p:spPr>
          <a:xfrm>
            <a:off x="535360" y="341040"/>
            <a:ext cx="7992900" cy="523199"/>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fr" sz="3600" b="1">
                <a:latin typeface="Lato"/>
                <a:ea typeface="Lato"/>
                <a:cs typeface="Lato"/>
                <a:sym typeface="Lato"/>
              </a:rPr>
              <a:t>Our Research &amp; Development</a:t>
            </a:r>
          </a:p>
        </p:txBody>
      </p:sp>
      <p:sp>
        <p:nvSpPr>
          <p:cNvPr id="2" name="ZoneTexte 1">
            <a:extLst>
              <a:ext uri="{FF2B5EF4-FFF2-40B4-BE49-F238E27FC236}">
                <a16:creationId xmlns:a16="http://schemas.microsoft.com/office/drawing/2014/main" id="{57CECB64-46C0-AF45-A29A-A21A2739DB33}"/>
              </a:ext>
            </a:extLst>
          </p:cNvPr>
          <p:cNvSpPr txBox="1"/>
          <p:nvPr/>
        </p:nvSpPr>
        <p:spPr>
          <a:xfrm>
            <a:off x="869429" y="6056026"/>
            <a:ext cx="7075357" cy="584775"/>
          </a:xfrm>
          <a:prstGeom prst="rect">
            <a:avLst/>
          </a:prstGeom>
          <a:noFill/>
        </p:spPr>
        <p:txBody>
          <a:bodyPr wrap="square" rtlCol="0">
            <a:spAutoFit/>
          </a:bodyPr>
          <a:lstStyle/>
          <a:p>
            <a:r>
              <a:rPr lang="fr" sz="1800" b="1" dirty="0">
                <a:latin typeface="Lato"/>
                <a:ea typeface="Lato"/>
                <a:cs typeface="Lato"/>
                <a:sym typeface="Lato"/>
              </a:rPr>
              <a:t>Phages </a:t>
            </a:r>
            <a:r>
              <a:rPr lang="fr" sz="1800" b="1" dirty="0" err="1">
                <a:latin typeface="Lato"/>
                <a:ea typeface="Lato"/>
                <a:cs typeface="Lato"/>
                <a:sym typeface="Lato"/>
              </a:rPr>
              <a:t>can</a:t>
            </a:r>
            <a:r>
              <a:rPr lang="fr" sz="1800" b="1" dirty="0">
                <a:latin typeface="Lato"/>
                <a:ea typeface="Lato"/>
                <a:cs typeface="Lato"/>
                <a:sym typeface="Lato"/>
              </a:rPr>
              <a:t> </a:t>
            </a:r>
            <a:r>
              <a:rPr lang="fr" sz="1800" b="1" dirty="0" err="1">
                <a:latin typeface="Lato"/>
                <a:ea typeface="Lato"/>
                <a:cs typeface="Lato"/>
                <a:sym typeface="Lato"/>
              </a:rPr>
              <a:t>be</a:t>
            </a:r>
            <a:r>
              <a:rPr lang="fr" sz="1800" b="1" dirty="0">
                <a:latin typeface="Lato"/>
                <a:ea typeface="Lato"/>
                <a:cs typeface="Lato"/>
                <a:sym typeface="Lato"/>
              </a:rPr>
              <a:t> </a:t>
            </a:r>
            <a:r>
              <a:rPr lang="fr" sz="1800" b="1" dirty="0" err="1">
                <a:latin typeface="Lato"/>
                <a:ea typeface="Lato"/>
                <a:cs typeface="Lato"/>
                <a:sym typeface="Lato"/>
              </a:rPr>
              <a:t>seen</a:t>
            </a:r>
            <a:r>
              <a:rPr lang="fr" sz="1800" b="1" dirty="0">
                <a:latin typeface="Lato"/>
                <a:ea typeface="Lato"/>
                <a:cs typeface="Lato"/>
                <a:sym typeface="Lato"/>
              </a:rPr>
              <a:t> </a:t>
            </a:r>
            <a:r>
              <a:rPr lang="fr" sz="1800" b="1" dirty="0" err="1">
                <a:latin typeface="Lato"/>
                <a:ea typeface="Lato"/>
                <a:cs typeface="Lato"/>
                <a:sym typeface="Lato"/>
              </a:rPr>
              <a:t>under</a:t>
            </a:r>
            <a:r>
              <a:rPr lang="fr" sz="1800" b="1" dirty="0">
                <a:latin typeface="Lato"/>
                <a:ea typeface="Lato"/>
                <a:cs typeface="Lato"/>
                <a:sym typeface="Lato"/>
              </a:rPr>
              <a:t> transmission </a:t>
            </a:r>
            <a:r>
              <a:rPr lang="fr" sz="1800" b="1" dirty="0" err="1">
                <a:latin typeface="Lato"/>
                <a:ea typeface="Lato"/>
                <a:cs typeface="Lato"/>
                <a:sym typeface="Lato"/>
              </a:rPr>
              <a:t>electron</a:t>
            </a:r>
            <a:r>
              <a:rPr lang="fr" sz="1800" b="1" dirty="0">
                <a:latin typeface="Lato"/>
                <a:ea typeface="Lato"/>
                <a:cs typeface="Lato"/>
                <a:sym typeface="Lato"/>
              </a:rPr>
              <a:t> microscope (TEM) </a:t>
            </a:r>
          </a:p>
          <a:p>
            <a:endParaRPr lang="fr-FR"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cstate="print"/>
          <a:srcRect/>
          <a:stretch>
            <a:fillRect/>
          </a:stretch>
        </p:blipFill>
        <p:spPr bwMode="auto">
          <a:xfrm>
            <a:off x="1219200" y="906708"/>
            <a:ext cx="6629400" cy="5951292"/>
          </a:xfrm>
          <a:prstGeom prst="rect">
            <a:avLst/>
          </a:prstGeom>
          <a:noFill/>
          <a:ln w="9525">
            <a:noFill/>
            <a:miter lim="800000"/>
            <a:headEnd/>
            <a:tailEnd/>
          </a:ln>
        </p:spPr>
      </p:pic>
      <p:sp>
        <p:nvSpPr>
          <p:cNvPr id="3" name="Rectangle 2">
            <a:extLst>
              <a:ext uri="{FF2B5EF4-FFF2-40B4-BE49-F238E27FC236}">
                <a16:creationId xmlns:a16="http://schemas.microsoft.com/office/drawing/2014/main" id="{8BADC882-8D7D-3048-AF8B-EFD3D71097D4}"/>
              </a:ext>
            </a:extLst>
          </p:cNvPr>
          <p:cNvSpPr/>
          <p:nvPr/>
        </p:nvSpPr>
        <p:spPr>
          <a:xfrm>
            <a:off x="209550" y="190500"/>
            <a:ext cx="5772150" cy="12591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chemeClr val="tx1"/>
                </a:solidFill>
              </a:rPr>
              <a:t>Phages</a:t>
            </a:r>
            <a:r>
              <a:rPr lang="en-GB" sz="2400" b="1" dirty="0">
                <a:solidFill>
                  <a:schemeClr val="tx1"/>
                </a:solidFill>
              </a:rPr>
              <a:t> residing within </a:t>
            </a:r>
            <a:r>
              <a:rPr lang="en-GB" sz="2400" b="1" i="1" dirty="0">
                <a:solidFill>
                  <a:schemeClr val="tx1"/>
                </a:solidFill>
              </a:rPr>
              <a:t>Borrelia</a:t>
            </a:r>
            <a:r>
              <a:rPr lang="en-GB" sz="2400" b="1" dirty="0">
                <a:solidFill>
                  <a:schemeClr val="tx1"/>
                </a:solidFill>
              </a:rPr>
              <a:t> strains are  tightly correlated to the identity of their bacterial hosts</a:t>
            </a:r>
            <a:r>
              <a:rPr lang="en-GB" sz="2400" dirty="0">
                <a:solidFill>
                  <a:schemeClr val="tx1"/>
                </a:solidFill>
              </a:rPr>
              <a:t>.  </a:t>
            </a:r>
          </a:p>
          <a:p>
            <a:pPr algn="ctr"/>
            <a:endParaRPr lang="fr-FR" dirty="0"/>
          </a:p>
        </p:txBody>
      </p:sp>
    </p:spTree>
    <p:extLst>
      <p:ext uri="{BB962C8B-B14F-4D97-AF65-F5344CB8AC3E}">
        <p14:creationId xmlns:p14="http://schemas.microsoft.com/office/powerpoint/2010/main" val="31157578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sp>
        <p:nvSpPr>
          <p:cNvPr id="482" name="Shape 482"/>
          <p:cNvSpPr txBox="1"/>
          <p:nvPr/>
        </p:nvSpPr>
        <p:spPr>
          <a:xfrm>
            <a:off x="284813" y="2173574"/>
            <a:ext cx="8491388" cy="5268271"/>
          </a:xfrm>
          <a:prstGeom prst="rect">
            <a:avLst/>
          </a:prstGeom>
          <a:noFill/>
          <a:ln>
            <a:noFill/>
          </a:ln>
        </p:spPr>
        <p:txBody>
          <a:bodyPr lIns="91425" tIns="45700" rIns="91425" bIns="45700" anchor="t" anchorCtr="0">
            <a:noAutofit/>
          </a:bodyPr>
          <a:lstStyle/>
          <a:p>
            <a:pPr lvl="0" algn="just" rtl="0">
              <a:spcBef>
                <a:spcPts val="0"/>
              </a:spcBef>
              <a:buClr>
                <a:schemeClr val="dk1"/>
              </a:buClr>
              <a:buSzPct val="61111"/>
              <a:buFont typeface="Arial"/>
              <a:buNone/>
            </a:pPr>
            <a:r>
              <a:rPr lang="fr-FR" sz="1800" b="1" u="sng" dirty="0">
                <a:solidFill>
                  <a:schemeClr val="dk1"/>
                </a:solidFill>
                <a:latin typeface="Lato"/>
                <a:ea typeface="Lato"/>
                <a:cs typeface="Lato"/>
                <a:sym typeface="Lato"/>
              </a:rPr>
              <a:t>OBJECTIVES </a:t>
            </a:r>
            <a:endParaRPr sz="1800" b="1" u="sng" dirty="0">
              <a:solidFill>
                <a:schemeClr val="dk1"/>
              </a:solidFill>
              <a:latin typeface="Lato"/>
              <a:ea typeface="Lato"/>
              <a:cs typeface="Lato"/>
              <a:sym typeface="Lato"/>
            </a:endParaRPr>
          </a:p>
          <a:p>
            <a:pPr marR="0" lvl="0" algn="just" rtl="0">
              <a:spcBef>
                <a:spcPts val="0"/>
              </a:spcBef>
              <a:spcAft>
                <a:spcPts val="0"/>
              </a:spcAft>
              <a:buNone/>
            </a:pPr>
            <a:r>
              <a:rPr lang="fr" sz="1800" dirty="0">
                <a:solidFill>
                  <a:schemeClr val="dk1"/>
                </a:solidFill>
                <a:latin typeface="Lato"/>
                <a:ea typeface="Lato"/>
                <a:cs typeface="Lato"/>
                <a:sym typeface="Lato"/>
              </a:rPr>
              <a:t>•	</a:t>
            </a:r>
            <a:r>
              <a:rPr lang="fr" sz="2400" b="1" dirty="0" err="1">
                <a:solidFill>
                  <a:schemeClr val="dk1"/>
                </a:solidFill>
                <a:latin typeface="Lato"/>
                <a:ea typeface="Lato"/>
                <a:cs typeface="Lato"/>
                <a:sym typeface="Lato"/>
              </a:rPr>
              <a:t>Determine</a:t>
            </a:r>
            <a:r>
              <a:rPr lang="fr" sz="2400" b="1" dirty="0">
                <a:solidFill>
                  <a:schemeClr val="dk1"/>
                </a:solidFill>
                <a:latin typeface="Lato"/>
                <a:ea typeface="Lato"/>
                <a:cs typeface="Lato"/>
                <a:sym typeface="Lato"/>
              </a:rPr>
              <a:t> the </a:t>
            </a:r>
            <a:r>
              <a:rPr lang="fr" sz="2400" b="1" dirty="0" err="1">
                <a:solidFill>
                  <a:schemeClr val="dk1"/>
                </a:solidFill>
                <a:latin typeface="Lato"/>
                <a:ea typeface="Lato"/>
                <a:cs typeface="Lato"/>
                <a:sym typeface="Lato"/>
              </a:rPr>
              <a:t>sensitivity</a:t>
            </a:r>
            <a:r>
              <a:rPr lang="fr" sz="2400" b="1" dirty="0">
                <a:solidFill>
                  <a:schemeClr val="dk1"/>
                </a:solidFill>
                <a:latin typeface="Lato"/>
                <a:ea typeface="Lato"/>
                <a:cs typeface="Lato"/>
                <a:sym typeface="Lato"/>
              </a:rPr>
              <a:t> and </a:t>
            </a:r>
            <a:r>
              <a:rPr lang="fr" sz="2400" b="1" dirty="0" err="1">
                <a:solidFill>
                  <a:schemeClr val="dk1"/>
                </a:solidFill>
                <a:latin typeface="Lato"/>
                <a:ea typeface="Lato"/>
                <a:cs typeface="Lato"/>
                <a:sym typeface="Lato"/>
              </a:rPr>
              <a:t>specificity</a:t>
            </a:r>
            <a:r>
              <a:rPr lang="fr" sz="2400" b="1" dirty="0">
                <a:solidFill>
                  <a:schemeClr val="dk1"/>
                </a:solidFill>
                <a:latin typeface="Lato"/>
                <a:ea typeface="Lato"/>
                <a:cs typeface="Lato"/>
                <a:sym typeface="Lato"/>
              </a:rPr>
              <a:t> of a phage-</a:t>
            </a:r>
            <a:r>
              <a:rPr lang="fr" sz="2400" b="1" dirty="0" err="1">
                <a:solidFill>
                  <a:schemeClr val="dk1"/>
                </a:solidFill>
                <a:latin typeface="Lato"/>
                <a:ea typeface="Lato"/>
                <a:cs typeface="Lato"/>
                <a:sym typeface="Lato"/>
              </a:rPr>
              <a:t>based</a:t>
            </a:r>
            <a:r>
              <a:rPr lang="fr" sz="2400" b="1" dirty="0">
                <a:solidFill>
                  <a:schemeClr val="dk1"/>
                </a:solidFill>
                <a:latin typeface="Lato"/>
                <a:ea typeface="Lato"/>
                <a:cs typeface="Lato"/>
                <a:sym typeface="Lato"/>
              </a:rPr>
              <a:t> PCR diagnostic </a:t>
            </a:r>
            <a:r>
              <a:rPr lang="fr" sz="2400" b="1" dirty="0" err="1">
                <a:solidFill>
                  <a:schemeClr val="dk1"/>
                </a:solidFill>
                <a:latin typeface="Lato"/>
                <a:ea typeface="Lato"/>
                <a:cs typeface="Lato"/>
                <a:sym typeface="Lato"/>
              </a:rPr>
              <a:t>method</a:t>
            </a:r>
            <a:r>
              <a:rPr lang="fr" sz="2400" dirty="0">
                <a:solidFill>
                  <a:schemeClr val="dk1"/>
                </a:solidFill>
                <a:latin typeface="Lato"/>
                <a:ea typeface="Lato"/>
                <a:cs typeface="Lato"/>
                <a:sym typeface="Lato"/>
              </a:rPr>
              <a:t> in </a:t>
            </a:r>
            <a:r>
              <a:rPr lang="fr" sz="2400" dirty="0" err="1">
                <a:solidFill>
                  <a:schemeClr val="dk1"/>
                </a:solidFill>
                <a:latin typeface="Lato"/>
                <a:ea typeface="Lato"/>
                <a:cs typeface="Lato"/>
                <a:sym typeface="Lato"/>
              </a:rPr>
              <a:t>detecting</a:t>
            </a:r>
            <a:r>
              <a:rPr lang="fr" sz="2400" dirty="0">
                <a:solidFill>
                  <a:schemeClr val="dk1"/>
                </a:solidFill>
                <a:latin typeface="Lato"/>
                <a:ea typeface="Lato"/>
                <a:cs typeface="Lato"/>
                <a:sym typeface="Lato"/>
              </a:rPr>
              <a:t> the </a:t>
            </a:r>
            <a:r>
              <a:rPr lang="fr" sz="2400" dirty="0" err="1">
                <a:solidFill>
                  <a:schemeClr val="dk1"/>
                </a:solidFill>
                <a:latin typeface="Lato"/>
                <a:ea typeface="Lato"/>
                <a:cs typeface="Lato"/>
                <a:sym typeface="Lato"/>
              </a:rPr>
              <a:t>presence</a:t>
            </a:r>
            <a:r>
              <a:rPr lang="fr" sz="2400" dirty="0">
                <a:solidFill>
                  <a:schemeClr val="dk1"/>
                </a:solidFill>
                <a:latin typeface="Lato"/>
                <a:ea typeface="Lato"/>
                <a:cs typeface="Lato"/>
                <a:sym typeface="Lato"/>
              </a:rPr>
              <a:t> of </a:t>
            </a:r>
            <a:r>
              <a:rPr lang="fr" sz="2400" dirty="0" err="1">
                <a:solidFill>
                  <a:schemeClr val="dk1"/>
                </a:solidFill>
                <a:latin typeface="Lato"/>
                <a:ea typeface="Lato"/>
                <a:cs typeface="Lato"/>
                <a:sym typeface="Lato"/>
              </a:rPr>
              <a:t>Borrelia</a:t>
            </a:r>
            <a:r>
              <a:rPr lang="fr" sz="2400" dirty="0">
                <a:solidFill>
                  <a:schemeClr val="dk1"/>
                </a:solidFill>
                <a:latin typeface="Lato"/>
                <a:ea typeface="Lato"/>
                <a:cs typeface="Lato"/>
                <a:sym typeface="Lato"/>
              </a:rPr>
              <a:t> in </a:t>
            </a:r>
            <a:r>
              <a:rPr lang="fr" sz="2400" dirty="0" err="1">
                <a:solidFill>
                  <a:schemeClr val="dk1"/>
                </a:solidFill>
                <a:latin typeface="Lato"/>
                <a:ea typeface="Lato"/>
                <a:cs typeface="Lato"/>
                <a:sym typeface="Lato"/>
              </a:rPr>
              <a:t>blood</a:t>
            </a:r>
            <a:endParaRPr sz="2400" dirty="0">
              <a:solidFill>
                <a:schemeClr val="dk1"/>
              </a:solidFill>
              <a:latin typeface="Lato"/>
              <a:ea typeface="Lato"/>
              <a:cs typeface="Lato"/>
              <a:sym typeface="Lato"/>
            </a:endParaRPr>
          </a:p>
          <a:p>
            <a:pPr marR="0" lvl="0" algn="just" rtl="0">
              <a:spcBef>
                <a:spcPts val="0"/>
              </a:spcBef>
              <a:spcAft>
                <a:spcPts val="0"/>
              </a:spcAft>
              <a:buNone/>
            </a:pPr>
            <a:r>
              <a:rPr lang="fr" sz="2400" dirty="0">
                <a:solidFill>
                  <a:schemeClr val="dk1"/>
                </a:solidFill>
                <a:latin typeface="Lato"/>
                <a:ea typeface="Lato"/>
                <a:cs typeface="Lato"/>
                <a:sym typeface="Lato"/>
              </a:rPr>
              <a:t>•	</a:t>
            </a:r>
            <a:r>
              <a:rPr lang="fr" sz="2400" b="1" dirty="0" err="1">
                <a:solidFill>
                  <a:schemeClr val="dk1"/>
                </a:solidFill>
                <a:latin typeface="Lato"/>
                <a:ea typeface="Lato"/>
                <a:cs typeface="Lato"/>
                <a:sym typeface="Lato"/>
              </a:rPr>
              <a:t>Validate</a:t>
            </a:r>
            <a:r>
              <a:rPr lang="fr" sz="2400" b="1" dirty="0">
                <a:solidFill>
                  <a:schemeClr val="dk1"/>
                </a:solidFill>
                <a:latin typeface="Lato"/>
                <a:ea typeface="Lato"/>
                <a:cs typeface="Lato"/>
                <a:sym typeface="Lato"/>
              </a:rPr>
              <a:t> a phage-</a:t>
            </a:r>
            <a:r>
              <a:rPr lang="fr" sz="2400" b="1" dirty="0" err="1">
                <a:solidFill>
                  <a:schemeClr val="dk1"/>
                </a:solidFill>
                <a:latin typeface="Lato"/>
                <a:ea typeface="Lato"/>
                <a:cs typeface="Lato"/>
                <a:sym typeface="Lato"/>
              </a:rPr>
              <a:t>based</a:t>
            </a:r>
            <a:r>
              <a:rPr lang="fr" sz="2400" b="1" dirty="0">
                <a:solidFill>
                  <a:schemeClr val="dk1"/>
                </a:solidFill>
                <a:latin typeface="Lato"/>
                <a:ea typeface="Lato"/>
                <a:cs typeface="Lato"/>
                <a:sym typeface="Lato"/>
              </a:rPr>
              <a:t> PCR diagnostic </a:t>
            </a:r>
            <a:r>
              <a:rPr lang="fr" sz="2400" b="1" dirty="0" err="1">
                <a:solidFill>
                  <a:schemeClr val="dk1"/>
                </a:solidFill>
                <a:latin typeface="Lato"/>
                <a:ea typeface="Lato"/>
                <a:cs typeface="Lato"/>
                <a:sym typeface="Lato"/>
              </a:rPr>
              <a:t>method</a:t>
            </a:r>
            <a:r>
              <a:rPr lang="fr" sz="2400" dirty="0">
                <a:solidFill>
                  <a:schemeClr val="dk1"/>
                </a:solidFill>
                <a:latin typeface="Lato"/>
                <a:ea typeface="Lato"/>
                <a:cs typeface="Lato"/>
                <a:sym typeface="Lato"/>
              </a:rPr>
              <a:t> </a:t>
            </a:r>
            <a:r>
              <a:rPr lang="fr" sz="2400" dirty="0" err="1">
                <a:solidFill>
                  <a:schemeClr val="dk1"/>
                </a:solidFill>
                <a:latin typeface="Lato"/>
                <a:ea typeface="Lato"/>
                <a:cs typeface="Lato"/>
                <a:sym typeface="Lato"/>
              </a:rPr>
              <a:t>against</a:t>
            </a:r>
            <a:r>
              <a:rPr lang="fr" sz="2400" dirty="0">
                <a:solidFill>
                  <a:schemeClr val="dk1"/>
                </a:solidFill>
                <a:latin typeface="Lato"/>
                <a:ea typeface="Lato"/>
                <a:cs typeface="Lato"/>
                <a:sym typeface="Lato"/>
              </a:rPr>
              <a:t> the </a:t>
            </a:r>
            <a:r>
              <a:rPr lang="fr" sz="2400" dirty="0" err="1">
                <a:solidFill>
                  <a:schemeClr val="dk1"/>
                </a:solidFill>
                <a:latin typeface="Lato"/>
                <a:ea typeface="Lato"/>
                <a:cs typeface="Lato"/>
                <a:sym typeface="Lato"/>
              </a:rPr>
              <a:t>current</a:t>
            </a:r>
            <a:r>
              <a:rPr lang="fr" sz="2400" dirty="0">
                <a:solidFill>
                  <a:schemeClr val="dk1"/>
                </a:solidFill>
                <a:latin typeface="Lato"/>
                <a:ea typeface="Lato"/>
                <a:cs typeface="Lato"/>
                <a:sym typeface="Lato"/>
              </a:rPr>
              <a:t> </a:t>
            </a:r>
            <a:r>
              <a:rPr lang="fr" sz="2400" dirty="0" err="1">
                <a:solidFill>
                  <a:schemeClr val="dk1"/>
                </a:solidFill>
                <a:latin typeface="Lato"/>
                <a:ea typeface="Lato"/>
                <a:cs typeface="Lato"/>
                <a:sym typeface="Lato"/>
              </a:rPr>
              <a:t>antibody-based</a:t>
            </a:r>
            <a:r>
              <a:rPr lang="fr" sz="2400" dirty="0">
                <a:solidFill>
                  <a:schemeClr val="dk1"/>
                </a:solidFill>
                <a:latin typeface="Lato"/>
                <a:ea typeface="Lato"/>
                <a:cs typeface="Lato"/>
                <a:sym typeface="Lato"/>
              </a:rPr>
              <a:t> (ELISA + WB) and </a:t>
            </a:r>
            <a:r>
              <a:rPr lang="fr" sz="2400" dirty="0" err="1">
                <a:solidFill>
                  <a:schemeClr val="dk1"/>
                </a:solidFill>
                <a:latin typeface="Lato"/>
                <a:ea typeface="Lato"/>
                <a:cs typeface="Lato"/>
                <a:sym typeface="Lato"/>
              </a:rPr>
              <a:t>bacteria</a:t>
            </a:r>
            <a:r>
              <a:rPr lang="fr" sz="2400" dirty="0">
                <a:solidFill>
                  <a:schemeClr val="dk1"/>
                </a:solidFill>
                <a:latin typeface="Lato"/>
                <a:ea typeface="Lato"/>
                <a:cs typeface="Lato"/>
                <a:sym typeface="Lato"/>
              </a:rPr>
              <a:t> PCR-</a:t>
            </a:r>
            <a:r>
              <a:rPr lang="fr" sz="2400" dirty="0" err="1">
                <a:solidFill>
                  <a:schemeClr val="dk1"/>
                </a:solidFill>
                <a:latin typeface="Lato"/>
                <a:ea typeface="Lato"/>
                <a:cs typeface="Lato"/>
                <a:sym typeface="Lato"/>
              </a:rPr>
              <a:t>based</a:t>
            </a:r>
            <a:r>
              <a:rPr lang="fr" sz="2400" dirty="0">
                <a:solidFill>
                  <a:schemeClr val="dk1"/>
                </a:solidFill>
                <a:latin typeface="Lato"/>
                <a:ea typeface="Lato"/>
                <a:cs typeface="Lato"/>
                <a:sym typeface="Lato"/>
              </a:rPr>
              <a:t> </a:t>
            </a:r>
            <a:r>
              <a:rPr lang="fr" sz="2400" u="sng" dirty="0" err="1">
                <a:solidFill>
                  <a:schemeClr val="dk1"/>
                </a:solidFill>
                <a:latin typeface="Lato"/>
                <a:ea typeface="Lato"/>
                <a:cs typeface="Lato"/>
                <a:sym typeface="Lato"/>
              </a:rPr>
              <a:t>Methods</a:t>
            </a:r>
            <a:r>
              <a:rPr lang="fr" sz="1800" u="sng" dirty="0">
                <a:solidFill>
                  <a:schemeClr val="dk1"/>
                </a:solidFill>
                <a:latin typeface="Lato"/>
                <a:ea typeface="Lato"/>
                <a:cs typeface="Lato"/>
                <a:sym typeface="Lato"/>
              </a:rPr>
              <a:t>.</a:t>
            </a:r>
          </a:p>
          <a:p>
            <a:pPr marR="0" lvl="0" algn="just" rtl="0">
              <a:spcBef>
                <a:spcPts val="0"/>
              </a:spcBef>
              <a:spcAft>
                <a:spcPts val="0"/>
              </a:spcAft>
              <a:buNone/>
            </a:pPr>
            <a:r>
              <a:rPr lang="fr" sz="2000" b="1" dirty="0">
                <a:solidFill>
                  <a:schemeClr val="dk1"/>
                </a:solidFill>
                <a:latin typeface="Lato"/>
                <a:ea typeface="Lato"/>
                <a:cs typeface="Lato"/>
                <a:sym typeface="Lato"/>
              </a:rPr>
              <a:t>Phage-</a:t>
            </a:r>
            <a:r>
              <a:rPr lang="fr" sz="2000" b="1" dirty="0" err="1">
                <a:solidFill>
                  <a:schemeClr val="dk1"/>
                </a:solidFill>
                <a:latin typeface="Lato"/>
                <a:ea typeface="Lato"/>
                <a:cs typeface="Lato"/>
                <a:sym typeface="Lato"/>
              </a:rPr>
              <a:t>based</a:t>
            </a:r>
            <a:r>
              <a:rPr lang="fr" sz="2000" b="1" dirty="0">
                <a:solidFill>
                  <a:schemeClr val="dk1"/>
                </a:solidFill>
                <a:latin typeface="Lato"/>
                <a:ea typeface="Lato"/>
                <a:cs typeface="Lato"/>
                <a:sym typeface="Lato"/>
              </a:rPr>
              <a:t> PCR:</a:t>
            </a:r>
          </a:p>
          <a:p>
            <a:pPr marR="0" lvl="0" algn="just" rtl="0">
              <a:spcBef>
                <a:spcPts val="0"/>
              </a:spcBef>
              <a:spcAft>
                <a:spcPts val="0"/>
              </a:spcAft>
              <a:buNone/>
            </a:pPr>
            <a:r>
              <a:rPr lang="fr" sz="1800" dirty="0" err="1">
                <a:solidFill>
                  <a:schemeClr val="dk1"/>
                </a:solidFill>
                <a:latin typeface="Lato"/>
                <a:ea typeface="Lato"/>
                <a:cs typeface="Lato"/>
                <a:sym typeface="Lato"/>
              </a:rPr>
              <a:t>Several</a:t>
            </a:r>
            <a:r>
              <a:rPr lang="fr" sz="1800" dirty="0">
                <a:solidFill>
                  <a:schemeClr val="dk1"/>
                </a:solidFill>
                <a:latin typeface="Lato"/>
                <a:ea typeface="Lato"/>
                <a:cs typeface="Lato"/>
                <a:sym typeface="Lato"/>
              </a:rPr>
              <a:t> sets of </a:t>
            </a:r>
            <a:r>
              <a:rPr lang="fr" sz="1800" dirty="0" err="1">
                <a:solidFill>
                  <a:schemeClr val="dk1"/>
                </a:solidFill>
                <a:latin typeface="Lato"/>
                <a:ea typeface="Lato"/>
                <a:cs typeface="Lato"/>
                <a:sym typeface="Lato"/>
              </a:rPr>
              <a:t>PCRs</a:t>
            </a:r>
            <a:r>
              <a:rPr lang="fr" sz="1800" dirty="0">
                <a:solidFill>
                  <a:schemeClr val="dk1"/>
                </a:solidFill>
                <a:latin typeface="Lato"/>
                <a:ea typeface="Lato"/>
                <a:cs typeface="Lato"/>
                <a:sym typeface="Lato"/>
              </a:rPr>
              <a:t> </a:t>
            </a:r>
            <a:r>
              <a:rPr lang="fr" sz="1800" dirty="0" err="1">
                <a:solidFill>
                  <a:schemeClr val="dk1"/>
                </a:solidFill>
                <a:latin typeface="Lato"/>
                <a:ea typeface="Lato"/>
                <a:cs typeface="Lato"/>
                <a:sym typeface="Lato"/>
              </a:rPr>
              <a:t>specifically</a:t>
            </a:r>
            <a:r>
              <a:rPr lang="fr" sz="1800" dirty="0">
                <a:solidFill>
                  <a:schemeClr val="dk1"/>
                </a:solidFill>
                <a:latin typeface="Lato"/>
                <a:ea typeface="Lato"/>
                <a:cs typeface="Lato"/>
                <a:sym typeface="Lato"/>
              </a:rPr>
              <a:t> </a:t>
            </a:r>
            <a:r>
              <a:rPr lang="fr" sz="1800" dirty="0" err="1">
                <a:solidFill>
                  <a:schemeClr val="dk1"/>
                </a:solidFill>
                <a:latin typeface="Lato"/>
                <a:ea typeface="Lato"/>
                <a:cs typeface="Lato"/>
                <a:sym typeface="Lato"/>
              </a:rPr>
              <a:t>targeting</a:t>
            </a:r>
            <a:r>
              <a:rPr lang="fr" sz="1800" dirty="0">
                <a:solidFill>
                  <a:schemeClr val="dk1"/>
                </a:solidFill>
                <a:latin typeface="Lato"/>
                <a:ea typeface="Lato"/>
                <a:cs typeface="Lato"/>
                <a:sym typeface="Lato"/>
              </a:rPr>
              <a:t> the </a:t>
            </a:r>
            <a:r>
              <a:rPr lang="fr" sz="1800" dirty="0" err="1">
                <a:solidFill>
                  <a:schemeClr val="dk1"/>
                </a:solidFill>
                <a:latin typeface="Lato"/>
                <a:ea typeface="Lato"/>
                <a:cs typeface="Lato"/>
                <a:sym typeface="Lato"/>
              </a:rPr>
              <a:t>conserved</a:t>
            </a:r>
            <a:r>
              <a:rPr lang="fr" sz="1800" dirty="0">
                <a:solidFill>
                  <a:schemeClr val="dk1"/>
                </a:solidFill>
                <a:latin typeface="Lato"/>
                <a:ea typeface="Lato"/>
                <a:cs typeface="Lato"/>
                <a:sym typeface="Lato"/>
              </a:rPr>
              <a:t> </a:t>
            </a:r>
            <a:r>
              <a:rPr lang="fr" sz="1800" dirty="0" err="1">
                <a:solidFill>
                  <a:schemeClr val="dk1"/>
                </a:solidFill>
                <a:latin typeface="Lato"/>
                <a:ea typeface="Lato"/>
                <a:cs typeface="Lato"/>
                <a:sym typeface="Lato"/>
              </a:rPr>
              <a:t>regions</a:t>
            </a:r>
            <a:r>
              <a:rPr lang="fr" sz="1800" dirty="0">
                <a:solidFill>
                  <a:schemeClr val="dk1"/>
                </a:solidFill>
                <a:latin typeface="Lato"/>
                <a:ea typeface="Lato"/>
                <a:cs typeface="Lato"/>
                <a:sym typeface="Lato"/>
              </a:rPr>
              <a:t> of </a:t>
            </a:r>
            <a:r>
              <a:rPr lang="fr" sz="1800" dirty="0" err="1">
                <a:solidFill>
                  <a:schemeClr val="dk1"/>
                </a:solidFill>
                <a:latin typeface="Lato"/>
                <a:ea typeface="Lato"/>
                <a:cs typeface="Lato"/>
                <a:sym typeface="Lato"/>
              </a:rPr>
              <a:t>Borrelia</a:t>
            </a:r>
            <a:r>
              <a:rPr lang="fr" sz="1800" dirty="0">
                <a:solidFill>
                  <a:schemeClr val="dk1"/>
                </a:solidFill>
                <a:latin typeface="Lato"/>
                <a:ea typeface="Lato"/>
                <a:cs typeface="Lato"/>
                <a:sym typeface="Lato"/>
              </a:rPr>
              <a:t> phages </a:t>
            </a:r>
            <a:r>
              <a:rPr lang="fr" sz="1800" dirty="0" err="1">
                <a:solidFill>
                  <a:schemeClr val="dk1"/>
                </a:solidFill>
                <a:latin typeface="Lato"/>
                <a:ea typeface="Lato"/>
                <a:cs typeface="Lato"/>
                <a:sym typeface="Lato"/>
              </a:rPr>
              <a:t>residing</a:t>
            </a:r>
            <a:r>
              <a:rPr lang="fr" sz="1800" dirty="0">
                <a:solidFill>
                  <a:schemeClr val="dk1"/>
                </a:solidFill>
                <a:latin typeface="Lato"/>
                <a:ea typeface="Lato"/>
                <a:cs typeface="Lato"/>
                <a:sym typeface="Lato"/>
              </a:rPr>
              <a:t> </a:t>
            </a:r>
            <a:r>
              <a:rPr lang="fr" sz="1800" dirty="0" err="1">
                <a:solidFill>
                  <a:schemeClr val="dk1"/>
                </a:solidFill>
                <a:latin typeface="Lato"/>
                <a:ea typeface="Lato"/>
                <a:cs typeface="Lato"/>
                <a:sym typeface="Lato"/>
              </a:rPr>
              <a:t>inside</a:t>
            </a:r>
            <a:r>
              <a:rPr lang="fr" sz="1800" dirty="0">
                <a:solidFill>
                  <a:schemeClr val="dk1"/>
                </a:solidFill>
                <a:latin typeface="Lato"/>
                <a:ea typeface="Lato"/>
                <a:cs typeface="Lato"/>
                <a:sym typeface="Lato"/>
              </a:rPr>
              <a:t> </a:t>
            </a:r>
            <a:r>
              <a:rPr lang="fr" sz="1800" dirty="0" err="1">
                <a:solidFill>
                  <a:schemeClr val="dk1"/>
                </a:solidFill>
                <a:latin typeface="Lato"/>
                <a:ea typeface="Lato"/>
                <a:cs typeface="Lato"/>
                <a:sym typeface="Lato"/>
              </a:rPr>
              <a:t>Borrelia</a:t>
            </a:r>
            <a:r>
              <a:rPr lang="fr" sz="1800" dirty="0">
                <a:solidFill>
                  <a:schemeClr val="dk1"/>
                </a:solidFill>
                <a:latin typeface="Lato"/>
                <a:ea typeface="Lato"/>
                <a:cs typeface="Lato"/>
                <a:sym typeface="Lato"/>
              </a:rPr>
              <a:t> </a:t>
            </a:r>
            <a:r>
              <a:rPr lang="fr" sz="1800" dirty="0" err="1">
                <a:solidFill>
                  <a:schemeClr val="dk1"/>
                </a:solidFill>
                <a:latin typeface="Lato"/>
                <a:ea typeface="Lato"/>
                <a:cs typeface="Lato"/>
                <a:sym typeface="Lato"/>
              </a:rPr>
              <a:t>strains</a:t>
            </a:r>
            <a:r>
              <a:rPr lang="fr" sz="1800" dirty="0">
                <a:solidFill>
                  <a:schemeClr val="dk1"/>
                </a:solidFill>
                <a:latin typeface="Lato"/>
                <a:ea typeface="Lato"/>
                <a:cs typeface="Lato"/>
                <a:sym typeface="Lato"/>
              </a:rPr>
              <a:t> </a:t>
            </a:r>
            <a:r>
              <a:rPr lang="fr" sz="1800" dirty="0" err="1">
                <a:solidFill>
                  <a:schemeClr val="dk1"/>
                </a:solidFill>
                <a:latin typeface="Lato"/>
                <a:ea typeface="Lato"/>
                <a:cs typeface="Lato"/>
                <a:sym typeface="Lato"/>
              </a:rPr>
              <a:t>were</a:t>
            </a:r>
            <a:r>
              <a:rPr lang="fr" sz="1800" dirty="0">
                <a:solidFill>
                  <a:schemeClr val="dk1"/>
                </a:solidFill>
                <a:latin typeface="Lato"/>
                <a:ea typeface="Lato"/>
                <a:cs typeface="Lato"/>
                <a:sym typeface="Lato"/>
              </a:rPr>
              <a:t> </a:t>
            </a:r>
            <a:r>
              <a:rPr lang="fr" sz="1800" dirty="0" err="1">
                <a:solidFill>
                  <a:schemeClr val="dk1"/>
                </a:solidFill>
                <a:latin typeface="Lato"/>
                <a:ea typeface="Lato"/>
                <a:cs typeface="Lato"/>
                <a:sym typeface="Lato"/>
              </a:rPr>
              <a:t>applied</a:t>
            </a:r>
            <a:r>
              <a:rPr lang="fr" sz="1800" dirty="0">
                <a:solidFill>
                  <a:schemeClr val="dk1"/>
                </a:solidFill>
                <a:latin typeface="Lato"/>
                <a:ea typeface="Lato"/>
                <a:cs typeface="Lato"/>
                <a:sym typeface="Lato"/>
              </a:rPr>
              <a:t> to the DNA </a:t>
            </a:r>
            <a:r>
              <a:rPr lang="fr" sz="1800" dirty="0" err="1">
                <a:solidFill>
                  <a:schemeClr val="dk1"/>
                </a:solidFill>
                <a:latin typeface="Lato"/>
                <a:ea typeface="Lato"/>
                <a:cs typeface="Lato"/>
                <a:sym typeface="Lato"/>
              </a:rPr>
              <a:t>extracted</a:t>
            </a:r>
            <a:r>
              <a:rPr lang="fr" sz="1800" dirty="0">
                <a:solidFill>
                  <a:schemeClr val="dk1"/>
                </a:solidFill>
                <a:latin typeface="Lato"/>
                <a:ea typeface="Lato"/>
                <a:cs typeface="Lato"/>
                <a:sym typeface="Lato"/>
              </a:rPr>
              <a:t> </a:t>
            </a:r>
            <a:r>
              <a:rPr lang="fr" sz="1800" dirty="0" err="1">
                <a:solidFill>
                  <a:schemeClr val="dk1"/>
                </a:solidFill>
                <a:latin typeface="Lato"/>
                <a:ea typeface="Lato"/>
                <a:cs typeface="Lato"/>
                <a:sym typeface="Lato"/>
              </a:rPr>
              <a:t>from</a:t>
            </a:r>
            <a:r>
              <a:rPr lang="fr" sz="1800" dirty="0">
                <a:solidFill>
                  <a:schemeClr val="dk1"/>
                </a:solidFill>
                <a:latin typeface="Lato"/>
                <a:ea typeface="Lato"/>
                <a:cs typeface="Lato"/>
                <a:sym typeface="Lato"/>
              </a:rPr>
              <a:t> the </a:t>
            </a:r>
            <a:r>
              <a:rPr lang="fr" sz="1800" dirty="0" err="1">
                <a:solidFill>
                  <a:schemeClr val="dk1"/>
                </a:solidFill>
                <a:latin typeface="Lato"/>
                <a:ea typeface="Lato"/>
                <a:cs typeface="Lato"/>
                <a:sym typeface="Lato"/>
              </a:rPr>
              <a:t>whole</a:t>
            </a:r>
            <a:r>
              <a:rPr lang="fr" sz="1800" dirty="0">
                <a:solidFill>
                  <a:schemeClr val="dk1"/>
                </a:solidFill>
                <a:latin typeface="Lato"/>
                <a:ea typeface="Lato"/>
                <a:cs typeface="Lato"/>
                <a:sym typeface="Lato"/>
              </a:rPr>
              <a:t> </a:t>
            </a:r>
            <a:r>
              <a:rPr lang="fr" sz="1800" dirty="0" err="1">
                <a:solidFill>
                  <a:schemeClr val="dk1"/>
                </a:solidFill>
                <a:latin typeface="Lato"/>
                <a:ea typeface="Lato"/>
                <a:cs typeface="Lato"/>
                <a:sym typeface="Lato"/>
              </a:rPr>
              <a:t>blood</a:t>
            </a:r>
            <a:r>
              <a:rPr lang="fr" sz="1800" dirty="0">
                <a:solidFill>
                  <a:schemeClr val="dk1"/>
                </a:solidFill>
                <a:latin typeface="Lato"/>
                <a:ea typeface="Lato"/>
                <a:cs typeface="Lato"/>
                <a:sym typeface="Lato"/>
              </a:rPr>
              <a:t> </a:t>
            </a:r>
            <a:r>
              <a:rPr lang="fr-FR" sz="1800" dirty="0">
                <a:solidFill>
                  <a:schemeClr val="dk1"/>
                </a:solidFill>
                <a:latin typeface="Lato"/>
                <a:ea typeface="Lato"/>
                <a:cs typeface="Lato"/>
                <a:sym typeface="Lato"/>
              </a:rPr>
              <a:t> and sera </a:t>
            </a:r>
            <a:r>
              <a:rPr lang="fr" sz="1800" dirty="0" err="1">
                <a:solidFill>
                  <a:schemeClr val="dk1"/>
                </a:solidFill>
                <a:latin typeface="Lato"/>
                <a:ea typeface="Lato"/>
                <a:cs typeface="Lato"/>
                <a:sym typeface="Lato"/>
              </a:rPr>
              <a:t>samples</a:t>
            </a:r>
            <a:r>
              <a:rPr lang="fr" sz="1800" dirty="0">
                <a:solidFill>
                  <a:schemeClr val="dk1"/>
                </a:solidFill>
                <a:latin typeface="Lato"/>
                <a:ea typeface="Lato"/>
                <a:cs typeface="Lato"/>
                <a:sym typeface="Lato"/>
              </a:rPr>
              <a:t>. </a:t>
            </a:r>
            <a:r>
              <a:rPr lang="fr" sz="1800" dirty="0" err="1">
                <a:solidFill>
                  <a:schemeClr val="dk1"/>
                </a:solidFill>
                <a:latin typeface="Lato"/>
                <a:ea typeface="Lato"/>
                <a:cs typeface="Lato"/>
                <a:sym typeface="Lato"/>
              </a:rPr>
              <a:t>These</a:t>
            </a:r>
            <a:r>
              <a:rPr lang="fr" sz="1800" dirty="0">
                <a:solidFill>
                  <a:schemeClr val="dk1"/>
                </a:solidFill>
                <a:latin typeface="Lato"/>
                <a:ea typeface="Lato"/>
                <a:cs typeface="Lato"/>
                <a:sym typeface="Lato"/>
              </a:rPr>
              <a:t> PCR </a:t>
            </a:r>
            <a:r>
              <a:rPr lang="fr" sz="1800" dirty="0" err="1">
                <a:solidFill>
                  <a:schemeClr val="dk1"/>
                </a:solidFill>
                <a:latin typeface="Lato"/>
                <a:ea typeface="Lato"/>
                <a:cs typeface="Lato"/>
                <a:sym typeface="Lato"/>
              </a:rPr>
              <a:t>primers</a:t>
            </a:r>
            <a:r>
              <a:rPr lang="fr" sz="1800" dirty="0">
                <a:solidFill>
                  <a:schemeClr val="dk1"/>
                </a:solidFill>
                <a:latin typeface="Lato"/>
                <a:ea typeface="Lato"/>
                <a:cs typeface="Lato"/>
                <a:sym typeface="Lato"/>
              </a:rPr>
              <a:t> </a:t>
            </a:r>
            <a:r>
              <a:rPr lang="fr" sz="1800" dirty="0" err="1">
                <a:solidFill>
                  <a:schemeClr val="dk1"/>
                </a:solidFill>
                <a:latin typeface="Lato"/>
                <a:ea typeface="Lato"/>
                <a:cs typeface="Lato"/>
                <a:sym typeface="Lato"/>
              </a:rPr>
              <a:t>include</a:t>
            </a:r>
            <a:r>
              <a:rPr lang="fr" sz="1800" dirty="0">
                <a:solidFill>
                  <a:schemeClr val="dk1"/>
                </a:solidFill>
                <a:latin typeface="Lato"/>
                <a:ea typeface="Lato"/>
                <a:cs typeface="Lato"/>
                <a:sym typeface="Lato"/>
              </a:rPr>
              <a:t> one set </a:t>
            </a:r>
            <a:r>
              <a:rPr lang="fr" sz="1800" dirty="0" err="1">
                <a:solidFill>
                  <a:schemeClr val="dk1"/>
                </a:solidFill>
                <a:latin typeface="Lato"/>
                <a:ea typeface="Lato"/>
                <a:cs typeface="Lato"/>
                <a:sym typeface="Lato"/>
              </a:rPr>
              <a:t>that</a:t>
            </a:r>
            <a:r>
              <a:rPr lang="fr" sz="1800" dirty="0">
                <a:solidFill>
                  <a:schemeClr val="dk1"/>
                </a:solidFill>
                <a:latin typeface="Lato"/>
                <a:ea typeface="Lato"/>
                <a:cs typeface="Lato"/>
                <a:sym typeface="Lato"/>
              </a:rPr>
              <a:t> </a:t>
            </a:r>
            <a:r>
              <a:rPr lang="fr" sz="1800" dirty="0" err="1">
                <a:solidFill>
                  <a:schemeClr val="dk1"/>
                </a:solidFill>
                <a:latin typeface="Lato"/>
                <a:ea typeface="Lato"/>
                <a:cs typeface="Lato"/>
                <a:sym typeface="Lato"/>
              </a:rPr>
              <a:t>targets</a:t>
            </a:r>
            <a:r>
              <a:rPr lang="fr" sz="1800" dirty="0">
                <a:solidFill>
                  <a:schemeClr val="dk1"/>
                </a:solidFill>
                <a:latin typeface="Lato"/>
                <a:ea typeface="Lato"/>
                <a:cs typeface="Lato"/>
                <a:sym typeface="Lato"/>
              </a:rPr>
              <a:t> all of the </a:t>
            </a:r>
            <a:r>
              <a:rPr lang="fr" sz="1800" dirty="0" err="1">
                <a:solidFill>
                  <a:schemeClr val="dk1"/>
                </a:solidFill>
                <a:latin typeface="Lato"/>
                <a:ea typeface="Lato"/>
                <a:cs typeface="Lato"/>
                <a:sym typeface="Lato"/>
              </a:rPr>
              <a:t>Borrelia</a:t>
            </a:r>
            <a:r>
              <a:rPr lang="fr" sz="1800" dirty="0">
                <a:solidFill>
                  <a:schemeClr val="dk1"/>
                </a:solidFill>
                <a:latin typeface="Lato"/>
                <a:ea typeface="Lato"/>
                <a:cs typeface="Lato"/>
                <a:sym typeface="Lato"/>
              </a:rPr>
              <a:t> </a:t>
            </a:r>
            <a:r>
              <a:rPr lang="fr" sz="1800" dirty="0" err="1">
                <a:solidFill>
                  <a:schemeClr val="dk1"/>
                </a:solidFill>
                <a:latin typeface="Lato"/>
                <a:ea typeface="Lato"/>
                <a:cs typeface="Lato"/>
                <a:sym typeface="Lato"/>
              </a:rPr>
              <a:t>burgdorferi</a:t>
            </a:r>
            <a:r>
              <a:rPr lang="fr" sz="1800" dirty="0">
                <a:solidFill>
                  <a:schemeClr val="dk1"/>
                </a:solidFill>
                <a:latin typeface="Lato"/>
                <a:ea typeface="Lato"/>
                <a:cs typeface="Lato"/>
                <a:sym typeface="Lato"/>
              </a:rPr>
              <a:t> </a:t>
            </a:r>
            <a:r>
              <a:rPr lang="fr" sz="1800" dirty="0" err="1">
                <a:solidFill>
                  <a:schemeClr val="dk1"/>
                </a:solidFill>
                <a:latin typeface="Lato"/>
                <a:ea typeface="Lato"/>
                <a:cs typeface="Lato"/>
                <a:sym typeface="Lato"/>
              </a:rPr>
              <a:t>s.l</a:t>
            </a:r>
            <a:r>
              <a:rPr lang="fr" sz="1800" dirty="0">
                <a:solidFill>
                  <a:schemeClr val="dk1"/>
                </a:solidFill>
                <a:latin typeface="Lato"/>
                <a:ea typeface="Lato"/>
                <a:cs typeface="Lato"/>
                <a:sym typeface="Lato"/>
              </a:rPr>
              <a:t>., and </a:t>
            </a:r>
            <a:r>
              <a:rPr lang="fr" sz="1800" dirty="0" err="1">
                <a:solidFill>
                  <a:schemeClr val="dk1"/>
                </a:solidFill>
                <a:latin typeface="Lato"/>
                <a:ea typeface="Lato"/>
                <a:cs typeface="Lato"/>
                <a:sym typeface="Lato"/>
              </a:rPr>
              <a:t>several</a:t>
            </a:r>
            <a:r>
              <a:rPr lang="fr" sz="1800" dirty="0">
                <a:solidFill>
                  <a:schemeClr val="dk1"/>
                </a:solidFill>
                <a:latin typeface="Lato"/>
                <a:ea typeface="Lato"/>
                <a:cs typeface="Lato"/>
                <a:sym typeface="Lato"/>
              </a:rPr>
              <a:t> </a:t>
            </a:r>
            <a:r>
              <a:rPr lang="fr" sz="1800" dirty="0" err="1">
                <a:solidFill>
                  <a:schemeClr val="dk1"/>
                </a:solidFill>
                <a:latin typeface="Lato"/>
                <a:ea typeface="Lato"/>
                <a:cs typeface="Lato"/>
                <a:sym typeface="Lato"/>
              </a:rPr>
              <a:t>other</a:t>
            </a:r>
            <a:r>
              <a:rPr lang="fr" sz="1800" dirty="0">
                <a:solidFill>
                  <a:schemeClr val="dk1"/>
                </a:solidFill>
                <a:latin typeface="Lato"/>
                <a:ea typeface="Lato"/>
                <a:cs typeface="Lato"/>
                <a:sym typeface="Lato"/>
              </a:rPr>
              <a:t> </a:t>
            </a:r>
            <a:r>
              <a:rPr lang="fr" sz="1800" dirty="0" err="1">
                <a:solidFill>
                  <a:schemeClr val="dk1"/>
                </a:solidFill>
                <a:latin typeface="Lato"/>
                <a:ea typeface="Lato"/>
                <a:cs typeface="Lato"/>
                <a:sym typeface="Lato"/>
              </a:rPr>
              <a:t>different</a:t>
            </a:r>
            <a:r>
              <a:rPr lang="fr" sz="1800" dirty="0">
                <a:solidFill>
                  <a:schemeClr val="dk1"/>
                </a:solidFill>
                <a:latin typeface="Lato"/>
                <a:ea typeface="Lato"/>
                <a:cs typeface="Lato"/>
                <a:sym typeface="Lato"/>
              </a:rPr>
              <a:t> sets of </a:t>
            </a:r>
            <a:r>
              <a:rPr lang="fr" sz="1800" dirty="0" err="1">
                <a:solidFill>
                  <a:schemeClr val="dk1"/>
                </a:solidFill>
                <a:latin typeface="Lato"/>
                <a:ea typeface="Lato"/>
                <a:cs typeface="Lato"/>
                <a:sym typeface="Lato"/>
              </a:rPr>
              <a:t>primers</a:t>
            </a:r>
            <a:r>
              <a:rPr lang="fr" sz="1800" dirty="0">
                <a:solidFill>
                  <a:schemeClr val="dk1"/>
                </a:solidFill>
                <a:latin typeface="Lato"/>
                <a:ea typeface="Lato"/>
                <a:cs typeface="Lato"/>
                <a:sym typeface="Lato"/>
              </a:rPr>
              <a:t>/probes </a:t>
            </a:r>
            <a:r>
              <a:rPr lang="fr" sz="1800" dirty="0" err="1">
                <a:solidFill>
                  <a:schemeClr val="dk1"/>
                </a:solidFill>
                <a:latin typeface="Lato"/>
                <a:ea typeface="Lato"/>
                <a:cs typeface="Lato"/>
                <a:sym typeface="Lato"/>
              </a:rPr>
              <a:t>that</a:t>
            </a:r>
            <a:r>
              <a:rPr lang="fr" sz="1800" dirty="0">
                <a:solidFill>
                  <a:schemeClr val="dk1"/>
                </a:solidFill>
                <a:latin typeface="Lato"/>
                <a:ea typeface="Lato"/>
                <a:cs typeface="Lato"/>
                <a:sym typeface="Lato"/>
              </a:rPr>
              <a:t> are </a:t>
            </a:r>
            <a:r>
              <a:rPr lang="fr" sz="1800" dirty="0" err="1">
                <a:solidFill>
                  <a:schemeClr val="dk1"/>
                </a:solidFill>
                <a:latin typeface="Lato"/>
                <a:ea typeface="Lato"/>
                <a:cs typeface="Lato"/>
                <a:sym typeface="Lato"/>
              </a:rPr>
              <a:t>specific</a:t>
            </a:r>
            <a:r>
              <a:rPr lang="fr" sz="1800" dirty="0">
                <a:solidFill>
                  <a:schemeClr val="dk1"/>
                </a:solidFill>
                <a:latin typeface="Lato"/>
                <a:ea typeface="Lato"/>
                <a:cs typeface="Lato"/>
                <a:sym typeface="Lato"/>
              </a:rPr>
              <a:t> for </a:t>
            </a:r>
            <a:r>
              <a:rPr lang="fr" sz="1800" dirty="0" err="1">
                <a:solidFill>
                  <a:schemeClr val="dk1"/>
                </a:solidFill>
                <a:latin typeface="Lato"/>
                <a:ea typeface="Lato"/>
                <a:cs typeface="Lato"/>
                <a:sym typeface="Lato"/>
              </a:rPr>
              <a:t>Borrelia</a:t>
            </a:r>
            <a:r>
              <a:rPr lang="fr" sz="1800" dirty="0">
                <a:solidFill>
                  <a:schemeClr val="dk1"/>
                </a:solidFill>
                <a:latin typeface="Lato"/>
                <a:ea typeface="Lato"/>
                <a:cs typeface="Lato"/>
                <a:sym typeface="Lato"/>
              </a:rPr>
              <a:t> </a:t>
            </a:r>
            <a:r>
              <a:rPr lang="fr" sz="1800" dirty="0" err="1">
                <a:solidFill>
                  <a:schemeClr val="dk1"/>
                </a:solidFill>
                <a:latin typeface="Lato"/>
                <a:ea typeface="Lato"/>
                <a:cs typeface="Lato"/>
                <a:sym typeface="Lato"/>
              </a:rPr>
              <a:t>afzelii</a:t>
            </a:r>
            <a:r>
              <a:rPr lang="fr" sz="1800" dirty="0">
                <a:solidFill>
                  <a:schemeClr val="dk1"/>
                </a:solidFill>
                <a:latin typeface="Lato"/>
                <a:ea typeface="Lato"/>
                <a:cs typeface="Lato"/>
                <a:sym typeface="Lato"/>
              </a:rPr>
              <a:t>, </a:t>
            </a:r>
            <a:r>
              <a:rPr lang="fr" sz="1800" dirty="0" err="1">
                <a:solidFill>
                  <a:schemeClr val="dk1"/>
                </a:solidFill>
                <a:latin typeface="Lato"/>
                <a:ea typeface="Lato"/>
                <a:cs typeface="Lato"/>
                <a:sym typeface="Lato"/>
              </a:rPr>
              <a:t>Borrelia</a:t>
            </a:r>
            <a:r>
              <a:rPr lang="fr" sz="1800" dirty="0">
                <a:solidFill>
                  <a:schemeClr val="dk1"/>
                </a:solidFill>
                <a:latin typeface="Lato"/>
                <a:ea typeface="Lato"/>
                <a:cs typeface="Lato"/>
                <a:sym typeface="Lato"/>
              </a:rPr>
              <a:t> </a:t>
            </a:r>
            <a:r>
              <a:rPr lang="fr" sz="1800" dirty="0" err="1">
                <a:solidFill>
                  <a:schemeClr val="dk1"/>
                </a:solidFill>
                <a:latin typeface="Lato"/>
                <a:ea typeface="Lato"/>
                <a:cs typeface="Lato"/>
                <a:sym typeface="Lato"/>
              </a:rPr>
              <a:t>garinii</a:t>
            </a:r>
            <a:r>
              <a:rPr lang="fr" sz="1800" dirty="0">
                <a:solidFill>
                  <a:schemeClr val="dk1"/>
                </a:solidFill>
                <a:latin typeface="Lato"/>
                <a:ea typeface="Lato"/>
                <a:cs typeface="Lato"/>
                <a:sym typeface="Lato"/>
              </a:rPr>
              <a:t>, and </a:t>
            </a:r>
            <a:r>
              <a:rPr lang="fr" sz="1800" dirty="0" err="1">
                <a:solidFill>
                  <a:schemeClr val="dk1"/>
                </a:solidFill>
                <a:latin typeface="Lato"/>
                <a:ea typeface="Lato"/>
                <a:cs typeface="Lato"/>
                <a:sym typeface="Lato"/>
              </a:rPr>
              <a:t>Borrelia</a:t>
            </a:r>
            <a:r>
              <a:rPr lang="fr" sz="1800" dirty="0">
                <a:solidFill>
                  <a:schemeClr val="dk1"/>
                </a:solidFill>
                <a:latin typeface="Lato"/>
                <a:ea typeface="Lato"/>
                <a:cs typeface="Lato"/>
                <a:sym typeface="Lato"/>
              </a:rPr>
              <a:t> </a:t>
            </a:r>
            <a:r>
              <a:rPr lang="fr" sz="1800" dirty="0" err="1">
                <a:solidFill>
                  <a:schemeClr val="dk1"/>
                </a:solidFill>
                <a:latin typeface="Lato"/>
                <a:ea typeface="Lato"/>
                <a:cs typeface="Lato"/>
                <a:sym typeface="Lato"/>
              </a:rPr>
              <a:t>miyamotoi</a:t>
            </a:r>
            <a:r>
              <a:rPr lang="fr" sz="1800" dirty="0">
                <a:solidFill>
                  <a:schemeClr val="dk1"/>
                </a:solidFill>
                <a:latin typeface="Lato"/>
                <a:ea typeface="Lato"/>
                <a:cs typeface="Lato"/>
                <a:sym typeface="Lato"/>
              </a:rPr>
              <a:t>. The PCR </a:t>
            </a:r>
            <a:r>
              <a:rPr lang="fr" sz="1800" dirty="0" err="1">
                <a:solidFill>
                  <a:schemeClr val="dk1"/>
                </a:solidFill>
                <a:latin typeface="Lato"/>
                <a:ea typeface="Lato"/>
                <a:cs typeface="Lato"/>
                <a:sym typeface="Lato"/>
              </a:rPr>
              <a:t>product</a:t>
            </a:r>
            <a:r>
              <a:rPr lang="fr" sz="1800" dirty="0">
                <a:solidFill>
                  <a:schemeClr val="dk1"/>
                </a:solidFill>
                <a:latin typeface="Lato"/>
                <a:ea typeface="Lato"/>
                <a:cs typeface="Lato"/>
                <a:sym typeface="Lato"/>
              </a:rPr>
              <a:t> </a:t>
            </a:r>
            <a:r>
              <a:rPr lang="fr" sz="1800" dirty="0" err="1">
                <a:solidFill>
                  <a:schemeClr val="dk1"/>
                </a:solidFill>
                <a:latin typeface="Lato"/>
                <a:ea typeface="Lato"/>
                <a:cs typeface="Lato"/>
                <a:sym typeface="Lato"/>
              </a:rPr>
              <a:t>is</a:t>
            </a:r>
            <a:r>
              <a:rPr lang="fr" sz="1800" dirty="0">
                <a:solidFill>
                  <a:schemeClr val="dk1"/>
                </a:solidFill>
                <a:latin typeface="Lato"/>
                <a:ea typeface="Lato"/>
                <a:cs typeface="Lato"/>
                <a:sym typeface="Lato"/>
              </a:rPr>
              <a:t> </a:t>
            </a:r>
            <a:r>
              <a:rPr lang="fr" sz="1800" dirty="0" err="1">
                <a:solidFill>
                  <a:schemeClr val="dk1"/>
                </a:solidFill>
                <a:latin typeface="Lato"/>
                <a:ea typeface="Lato"/>
                <a:cs typeface="Lato"/>
                <a:sym typeface="Lato"/>
              </a:rPr>
              <a:t>visualised</a:t>
            </a:r>
            <a:r>
              <a:rPr lang="fr" sz="1800" dirty="0">
                <a:solidFill>
                  <a:schemeClr val="dk1"/>
                </a:solidFill>
                <a:latin typeface="Lato"/>
                <a:ea typeface="Lato"/>
                <a:cs typeface="Lato"/>
                <a:sym typeface="Lato"/>
              </a:rPr>
              <a:t> </a:t>
            </a:r>
            <a:r>
              <a:rPr lang="fr" sz="1800" dirty="0" err="1">
                <a:solidFill>
                  <a:schemeClr val="dk1"/>
                </a:solidFill>
                <a:latin typeface="Lato"/>
                <a:ea typeface="Lato"/>
                <a:cs typeface="Lato"/>
                <a:sym typeface="Lato"/>
              </a:rPr>
              <a:t>based</a:t>
            </a:r>
            <a:r>
              <a:rPr lang="fr" sz="1800" dirty="0">
                <a:solidFill>
                  <a:schemeClr val="dk1"/>
                </a:solidFill>
                <a:latin typeface="Lato"/>
                <a:ea typeface="Lato"/>
                <a:cs typeface="Lato"/>
                <a:sym typeface="Lato"/>
              </a:rPr>
              <a:t> on a </a:t>
            </a:r>
            <a:r>
              <a:rPr lang="fr" sz="1800" dirty="0" err="1">
                <a:solidFill>
                  <a:schemeClr val="dk1"/>
                </a:solidFill>
                <a:latin typeface="Lato"/>
                <a:ea typeface="Lato"/>
                <a:cs typeface="Lato"/>
                <a:sym typeface="Lato"/>
              </a:rPr>
              <a:t>capillary</a:t>
            </a:r>
            <a:r>
              <a:rPr lang="fr" sz="1800" dirty="0">
                <a:solidFill>
                  <a:schemeClr val="dk1"/>
                </a:solidFill>
                <a:latin typeface="Lato"/>
                <a:ea typeface="Lato"/>
                <a:cs typeface="Lato"/>
                <a:sym typeface="Lato"/>
              </a:rPr>
              <a:t> gel system, and a </a:t>
            </a:r>
            <a:r>
              <a:rPr lang="fr" sz="1800" dirty="0" err="1">
                <a:solidFill>
                  <a:schemeClr val="dk1"/>
                </a:solidFill>
                <a:latin typeface="Lato"/>
                <a:ea typeface="Lato"/>
                <a:cs typeface="Lato"/>
                <a:sym typeface="Lato"/>
              </a:rPr>
              <a:t>Taqman</a:t>
            </a:r>
            <a:r>
              <a:rPr lang="fr" sz="1800" dirty="0">
                <a:solidFill>
                  <a:schemeClr val="dk1"/>
                </a:solidFill>
                <a:latin typeface="Lato"/>
                <a:ea typeface="Lato"/>
                <a:cs typeface="Lato"/>
                <a:sym typeface="Lato"/>
              </a:rPr>
              <a:t> </a:t>
            </a:r>
            <a:r>
              <a:rPr lang="fr" sz="1800" dirty="0" err="1">
                <a:solidFill>
                  <a:schemeClr val="dk1"/>
                </a:solidFill>
                <a:latin typeface="Lato"/>
                <a:ea typeface="Lato"/>
                <a:cs typeface="Lato"/>
                <a:sym typeface="Lato"/>
              </a:rPr>
              <a:t>qPCR</a:t>
            </a:r>
            <a:r>
              <a:rPr lang="fr" sz="1800" dirty="0">
                <a:solidFill>
                  <a:schemeClr val="dk1"/>
                </a:solidFill>
                <a:latin typeface="Lato"/>
                <a:ea typeface="Lato"/>
                <a:cs typeface="Lato"/>
                <a:sym typeface="Lato"/>
              </a:rPr>
              <a:t> system. </a:t>
            </a:r>
          </a:p>
          <a:p>
            <a:pPr marR="0" lvl="0" algn="just" rtl="0">
              <a:spcBef>
                <a:spcPts val="0"/>
              </a:spcBef>
              <a:spcAft>
                <a:spcPts val="0"/>
              </a:spcAft>
              <a:buNone/>
            </a:pPr>
            <a:endParaRPr sz="1800" dirty="0">
              <a:solidFill>
                <a:schemeClr val="dk1"/>
              </a:solidFill>
              <a:latin typeface="Lato"/>
              <a:ea typeface="Lato"/>
              <a:cs typeface="Lato"/>
              <a:sym typeface="Lato"/>
            </a:endParaRPr>
          </a:p>
          <a:p>
            <a:pPr marR="0" lvl="0" algn="just" rtl="0">
              <a:spcBef>
                <a:spcPts val="0"/>
              </a:spcBef>
              <a:spcAft>
                <a:spcPts val="0"/>
              </a:spcAft>
              <a:buNone/>
            </a:pPr>
            <a:endParaRPr sz="1800" dirty="0">
              <a:solidFill>
                <a:schemeClr val="dk1"/>
              </a:solidFill>
              <a:latin typeface="Lato"/>
              <a:ea typeface="Lato"/>
              <a:cs typeface="Lato"/>
              <a:sym typeface="Lato"/>
            </a:endParaRPr>
          </a:p>
          <a:p>
            <a:pPr marR="0" lvl="0" algn="just" rtl="0">
              <a:spcBef>
                <a:spcPts val="0"/>
              </a:spcBef>
              <a:spcAft>
                <a:spcPts val="0"/>
              </a:spcAft>
              <a:buClr>
                <a:schemeClr val="dk1"/>
              </a:buClr>
              <a:buFont typeface="Arial"/>
              <a:buNone/>
            </a:pPr>
            <a:endParaRPr sz="1800" dirty="0">
              <a:solidFill>
                <a:schemeClr val="dk1"/>
              </a:solidFill>
              <a:latin typeface="Lato"/>
              <a:ea typeface="Lato"/>
              <a:cs typeface="Lato"/>
              <a:sym typeface="Lato"/>
            </a:endParaRPr>
          </a:p>
          <a:p>
            <a:pPr marR="0" lvl="0" algn="just" rtl="0">
              <a:spcBef>
                <a:spcPts val="0"/>
              </a:spcBef>
              <a:spcAft>
                <a:spcPts val="0"/>
              </a:spcAft>
              <a:buNone/>
            </a:pPr>
            <a:endParaRPr sz="1800" dirty="0">
              <a:solidFill>
                <a:schemeClr val="dk1"/>
              </a:solidFill>
              <a:latin typeface="Lato"/>
              <a:ea typeface="Lato"/>
              <a:cs typeface="Lato"/>
              <a:sym typeface="Lato"/>
            </a:endParaRPr>
          </a:p>
          <a:p>
            <a:pPr marR="0" lvl="0" algn="just" rtl="0">
              <a:spcBef>
                <a:spcPts val="0"/>
              </a:spcBef>
              <a:spcAft>
                <a:spcPts val="0"/>
              </a:spcAft>
              <a:buNone/>
            </a:pPr>
            <a:endParaRPr sz="1800" dirty="0">
              <a:solidFill>
                <a:schemeClr val="dk1"/>
              </a:solidFill>
              <a:latin typeface="Lato"/>
              <a:ea typeface="Lato"/>
              <a:cs typeface="Lato"/>
              <a:sym typeface="Lato"/>
            </a:endParaRPr>
          </a:p>
        </p:txBody>
      </p:sp>
      <p:sp>
        <p:nvSpPr>
          <p:cNvPr id="483" name="Shape 483"/>
          <p:cNvSpPr txBox="1"/>
          <p:nvPr/>
        </p:nvSpPr>
        <p:spPr>
          <a:xfrm>
            <a:off x="0" y="0"/>
            <a:ext cx="8979109" cy="1918741"/>
          </a:xfrm>
          <a:prstGeom prst="rect">
            <a:avLst/>
          </a:prstGeom>
          <a:ln/>
        </p:spPr>
        <p:style>
          <a:lnRef idx="1">
            <a:schemeClr val="accent1"/>
          </a:lnRef>
          <a:fillRef idx="2">
            <a:schemeClr val="accent1"/>
          </a:fillRef>
          <a:effectRef idx="1">
            <a:schemeClr val="accent1"/>
          </a:effectRef>
          <a:fontRef idx="minor">
            <a:schemeClr val="dk1"/>
          </a:fontRef>
        </p:style>
        <p:txBody>
          <a:bodyPr lIns="91425" tIns="45700" rIns="91425" bIns="45700" anchor="t" anchorCtr="0">
            <a:noAutofit/>
          </a:bodyPr>
          <a:lstStyle/>
          <a:p>
            <a:pPr lvl="0" algn="ctr">
              <a:buSzPct val="25000"/>
            </a:pPr>
            <a:r>
              <a:rPr lang="fr" sz="2800" b="1" dirty="0">
                <a:solidFill>
                  <a:schemeClr val="dk1"/>
                </a:solidFill>
                <a:highlight>
                  <a:srgbClr val="FFFF00"/>
                </a:highlight>
              </a:rPr>
              <a:t>Phage-</a:t>
            </a:r>
            <a:r>
              <a:rPr lang="fr" sz="2800" b="1" dirty="0" err="1">
                <a:solidFill>
                  <a:schemeClr val="dk1"/>
                </a:solidFill>
                <a:highlight>
                  <a:srgbClr val="FFFF00"/>
                </a:highlight>
              </a:rPr>
              <a:t>based</a:t>
            </a:r>
            <a:r>
              <a:rPr lang="fr" sz="2800" b="1" dirty="0">
                <a:solidFill>
                  <a:schemeClr val="dk1"/>
                </a:solidFill>
                <a:highlight>
                  <a:srgbClr val="FFFF00"/>
                </a:highlight>
              </a:rPr>
              <a:t> test design and calibration </a:t>
            </a:r>
          </a:p>
          <a:p>
            <a:pPr lvl="0" algn="ctr">
              <a:buSzPct val="25000"/>
            </a:pPr>
            <a:r>
              <a:rPr lang="fr-FR" sz="2800" b="1" dirty="0">
                <a:solidFill>
                  <a:schemeClr val="dk1"/>
                </a:solidFill>
                <a:latin typeface="Lato"/>
                <a:ea typeface="Lato"/>
                <a:cs typeface="Lato"/>
                <a:sym typeface="Lato"/>
              </a:rPr>
              <a:t>RATIONALE: Phages  </a:t>
            </a:r>
            <a:r>
              <a:rPr lang="fr-FR" sz="2800" b="1" u="sng" dirty="0">
                <a:solidFill>
                  <a:schemeClr val="dk1"/>
                </a:solidFill>
                <a:latin typeface="Lato"/>
                <a:ea typeface="Lato"/>
                <a:cs typeface="Lato"/>
                <a:sym typeface="Lato"/>
              </a:rPr>
              <a:t>are </a:t>
            </a:r>
            <a:r>
              <a:rPr lang="fr-FR" sz="2800" b="1" u="sng" dirty="0" err="1">
                <a:solidFill>
                  <a:schemeClr val="dk1"/>
                </a:solidFill>
                <a:latin typeface="Lato"/>
                <a:ea typeface="Lato"/>
                <a:cs typeface="Lato"/>
                <a:sym typeface="Lato"/>
              </a:rPr>
              <a:t>specific</a:t>
            </a:r>
            <a:r>
              <a:rPr lang="fr-FR" sz="2800" b="1" u="sng" dirty="0">
                <a:solidFill>
                  <a:schemeClr val="dk1"/>
                </a:solidFill>
                <a:latin typeface="Lato"/>
                <a:ea typeface="Lato"/>
                <a:cs typeface="Lato"/>
                <a:sym typeface="Lato"/>
              </a:rPr>
              <a:t> , </a:t>
            </a:r>
            <a:r>
              <a:rPr lang="fr-FR" sz="2800" b="1" u="sng" dirty="0" err="1">
                <a:solidFill>
                  <a:schemeClr val="dk1"/>
                </a:solidFill>
                <a:latin typeface="Lato"/>
                <a:ea typeface="Lato"/>
                <a:cs typeface="Lato"/>
                <a:sym typeface="Lato"/>
              </a:rPr>
              <a:t>circulate</a:t>
            </a:r>
            <a:r>
              <a:rPr lang="fr-FR" sz="2800" b="1" u="sng" dirty="0">
                <a:solidFill>
                  <a:schemeClr val="dk1"/>
                </a:solidFill>
                <a:latin typeface="Lato"/>
                <a:ea typeface="Lato"/>
                <a:cs typeface="Lato"/>
                <a:sym typeface="Lato"/>
              </a:rPr>
              <a:t>  </a:t>
            </a:r>
            <a:r>
              <a:rPr lang="fr-FR" sz="2800" b="1" dirty="0">
                <a:solidFill>
                  <a:schemeClr val="dk1"/>
                </a:solidFill>
                <a:latin typeface="Lato"/>
                <a:ea typeface="Lato"/>
                <a:cs typeface="Lato"/>
                <a:sym typeface="Lato"/>
              </a:rPr>
              <a:t>and are </a:t>
            </a:r>
            <a:r>
              <a:rPr lang="fr-FR" sz="2800" b="1" dirty="0" err="1">
                <a:solidFill>
                  <a:schemeClr val="dk1"/>
                </a:solidFill>
                <a:latin typeface="Lato"/>
                <a:ea typeface="Lato"/>
                <a:cs typeface="Lato"/>
                <a:sym typeface="Lato"/>
              </a:rPr>
              <a:t>much</a:t>
            </a:r>
            <a:r>
              <a:rPr lang="fr-FR" sz="2800" b="1" dirty="0">
                <a:solidFill>
                  <a:schemeClr val="dk1"/>
                </a:solidFill>
                <a:latin typeface="Lato"/>
                <a:ea typeface="Lato"/>
                <a:cs typeface="Lato"/>
                <a:sym typeface="Lato"/>
              </a:rPr>
              <a:t> </a:t>
            </a:r>
            <a:r>
              <a:rPr lang="fr-FR" sz="2800" b="1" u="sng" dirty="0">
                <a:solidFill>
                  <a:schemeClr val="dk1"/>
                </a:solidFill>
                <a:latin typeface="Lato"/>
                <a:ea typeface="Lato"/>
                <a:cs typeface="Lato"/>
                <a:sym typeface="Lato"/>
              </a:rPr>
              <a:t>more </a:t>
            </a:r>
            <a:r>
              <a:rPr lang="fr-FR" sz="2800" b="1" u="sng" dirty="0" err="1">
                <a:solidFill>
                  <a:schemeClr val="dk1"/>
                </a:solidFill>
                <a:latin typeface="Lato"/>
                <a:ea typeface="Lato"/>
                <a:cs typeface="Lato"/>
                <a:sym typeface="Lato"/>
              </a:rPr>
              <a:t>numerous</a:t>
            </a:r>
            <a:r>
              <a:rPr lang="fr-FR" sz="2800" b="1" dirty="0">
                <a:solidFill>
                  <a:schemeClr val="dk1"/>
                </a:solidFill>
                <a:latin typeface="Lato"/>
                <a:ea typeface="Lato"/>
                <a:cs typeface="Lato"/>
                <a:sym typeface="Lato"/>
              </a:rPr>
              <a:t> </a:t>
            </a:r>
            <a:r>
              <a:rPr lang="fr-FR" sz="2800" b="1" dirty="0" err="1">
                <a:solidFill>
                  <a:schemeClr val="dk1"/>
                </a:solidFill>
                <a:latin typeface="Lato"/>
                <a:ea typeface="Lato"/>
                <a:cs typeface="Lato"/>
                <a:sym typeface="Lato"/>
              </a:rPr>
              <a:t>than</a:t>
            </a:r>
            <a:r>
              <a:rPr lang="fr-FR" sz="2800" b="1" dirty="0">
                <a:solidFill>
                  <a:schemeClr val="dk1"/>
                </a:solidFill>
                <a:latin typeface="Lato"/>
                <a:ea typeface="Lato"/>
                <a:cs typeface="Lato"/>
                <a:sym typeface="Lato"/>
              </a:rPr>
              <a:t> </a:t>
            </a:r>
            <a:r>
              <a:rPr lang="fr-FR" sz="2800" b="1" dirty="0" err="1">
                <a:solidFill>
                  <a:schemeClr val="dk1"/>
                </a:solidFill>
                <a:latin typeface="Lato"/>
                <a:ea typeface="Lato"/>
                <a:cs typeface="Lato"/>
                <a:sym typeface="Lato"/>
              </a:rPr>
              <a:t>their</a:t>
            </a:r>
            <a:r>
              <a:rPr lang="fr-FR" sz="2800" b="1" dirty="0">
                <a:solidFill>
                  <a:schemeClr val="dk1"/>
                </a:solidFill>
                <a:latin typeface="Lato"/>
                <a:ea typeface="Lato"/>
                <a:cs typeface="Lato"/>
                <a:sym typeface="Lato"/>
              </a:rPr>
              <a:t> </a:t>
            </a:r>
            <a:r>
              <a:rPr lang="fr-FR" sz="2800" b="1" dirty="0" err="1">
                <a:solidFill>
                  <a:schemeClr val="dk1"/>
                </a:solidFill>
                <a:latin typeface="Lato"/>
                <a:ea typeface="Lato"/>
                <a:cs typeface="Lato"/>
                <a:sym typeface="Lato"/>
              </a:rPr>
              <a:t>targets</a:t>
            </a:r>
            <a:r>
              <a:rPr lang="fr-FR" sz="2800" b="1" dirty="0">
                <a:solidFill>
                  <a:schemeClr val="dk1"/>
                </a:solidFill>
                <a:latin typeface="Lato"/>
                <a:ea typeface="Lato"/>
                <a:cs typeface="Lato"/>
                <a:sym typeface="Lato"/>
              </a:rPr>
              <a:t> </a:t>
            </a:r>
            <a:endParaRPr lang="fr" sz="2800" b="1" dirty="0">
              <a:solidFill>
                <a:schemeClr val="dk1"/>
              </a:solidFill>
              <a:highlight>
                <a:srgbClr val="FFFF00"/>
              </a:highlight>
            </a:endParaRPr>
          </a:p>
          <a:p>
            <a:pPr lvl="0" algn="just"/>
            <a:r>
              <a:rPr lang="fr" sz="1200" i="1" u="sng" dirty="0" err="1">
                <a:solidFill>
                  <a:schemeClr val="dk1"/>
                </a:solidFill>
                <a:highlight>
                  <a:srgbClr val="FFFF00"/>
                </a:highlight>
              </a:rPr>
              <a:t>Phelix</a:t>
            </a:r>
            <a:r>
              <a:rPr lang="fr" sz="1200" i="1" u="sng" dirty="0">
                <a:solidFill>
                  <a:schemeClr val="dk1"/>
                </a:solidFill>
                <a:highlight>
                  <a:srgbClr val="FFFF00"/>
                </a:highlight>
              </a:rPr>
              <a:t> </a:t>
            </a:r>
            <a:r>
              <a:rPr lang="fr" sz="1200" i="1" u="sng" dirty="0" err="1">
                <a:solidFill>
                  <a:schemeClr val="dk1"/>
                </a:solidFill>
                <a:highlight>
                  <a:srgbClr val="FFFF00"/>
                </a:highlight>
              </a:rPr>
              <a:t>Charity</a:t>
            </a:r>
            <a:r>
              <a:rPr lang="fr" sz="1200" i="1" dirty="0">
                <a:solidFill>
                  <a:schemeClr val="dk1"/>
                </a:solidFill>
                <a:highlight>
                  <a:srgbClr val="FFFF00"/>
                </a:highlight>
              </a:rPr>
              <a:t>  (</a:t>
            </a:r>
            <a:r>
              <a:rPr lang="fr" sz="1200" i="1" dirty="0" err="1">
                <a:solidFill>
                  <a:schemeClr val="dk1"/>
                </a:solidFill>
                <a:highlight>
                  <a:srgbClr val="FFFF00"/>
                </a:highlight>
              </a:rPr>
              <a:t>chronic</a:t>
            </a:r>
            <a:r>
              <a:rPr lang="fr" sz="1200" i="1" dirty="0">
                <a:solidFill>
                  <a:schemeClr val="dk1"/>
                </a:solidFill>
                <a:highlight>
                  <a:srgbClr val="FFFF00"/>
                </a:highlight>
              </a:rPr>
              <a:t> infections and </a:t>
            </a:r>
            <a:r>
              <a:rPr lang="fr" sz="1200" i="1" dirty="0" err="1">
                <a:solidFill>
                  <a:schemeClr val="dk1"/>
                </a:solidFill>
                <a:highlight>
                  <a:srgbClr val="FFFF00"/>
                </a:highlight>
              </a:rPr>
              <a:t>bacteriophages</a:t>
            </a:r>
            <a:r>
              <a:rPr lang="fr" sz="1200" i="1" dirty="0">
                <a:solidFill>
                  <a:schemeClr val="dk1"/>
                </a:solidFill>
                <a:highlight>
                  <a:srgbClr val="FFFF00"/>
                </a:highlight>
              </a:rPr>
              <a:t> </a:t>
            </a:r>
            <a:r>
              <a:rPr lang="fr" sz="1200" i="1" dirty="0" err="1">
                <a:solidFill>
                  <a:schemeClr val="dk1"/>
                </a:solidFill>
                <a:highlight>
                  <a:srgbClr val="FFFF00"/>
                </a:highlight>
              </a:rPr>
              <a:t>research</a:t>
            </a:r>
            <a:r>
              <a:rPr lang="fr" sz="1200" i="1" dirty="0">
                <a:solidFill>
                  <a:schemeClr val="dk1"/>
                </a:solidFill>
                <a:highlight>
                  <a:srgbClr val="FFFF00"/>
                </a:highlight>
              </a:rPr>
              <a:t> group) </a:t>
            </a:r>
            <a:r>
              <a:rPr lang="fr" sz="1200" i="1" dirty="0" err="1">
                <a:solidFill>
                  <a:schemeClr val="dk1"/>
                </a:solidFill>
                <a:highlight>
                  <a:srgbClr val="FFFF00"/>
                </a:highlight>
              </a:rPr>
              <a:t>Department</a:t>
            </a:r>
            <a:r>
              <a:rPr lang="fr" sz="1200" i="1" dirty="0">
                <a:solidFill>
                  <a:schemeClr val="dk1"/>
                </a:solidFill>
                <a:highlight>
                  <a:srgbClr val="FFFF00"/>
                </a:highlight>
              </a:rPr>
              <a:t> </a:t>
            </a:r>
            <a:r>
              <a:rPr lang="fr" sz="1200" i="1" dirty="0">
                <a:solidFill>
                  <a:schemeClr val="dk1"/>
                </a:solidFill>
              </a:rPr>
              <a:t>of Infection, </a:t>
            </a:r>
            <a:r>
              <a:rPr lang="fr" sz="1200" i="1" dirty="0" err="1">
                <a:solidFill>
                  <a:schemeClr val="dk1"/>
                </a:solidFill>
              </a:rPr>
              <a:t>Immunity</a:t>
            </a:r>
            <a:r>
              <a:rPr lang="fr" sz="1200" i="1" dirty="0">
                <a:solidFill>
                  <a:schemeClr val="dk1"/>
                </a:solidFill>
              </a:rPr>
              <a:t>, and Inflammation, U</a:t>
            </a:r>
            <a:r>
              <a:rPr lang="fr-FR" sz="1200" b="1" i="1" dirty="0" err="1">
                <a:solidFill>
                  <a:schemeClr val="dk1"/>
                </a:solidFill>
                <a:latin typeface="Lato"/>
                <a:sym typeface="Lato"/>
              </a:rPr>
              <a:t>niiversity</a:t>
            </a:r>
            <a:r>
              <a:rPr lang="fr-FR" sz="1200" b="1" i="1" dirty="0">
                <a:solidFill>
                  <a:schemeClr val="dk1"/>
                </a:solidFill>
                <a:latin typeface="Lato"/>
                <a:sym typeface="Lato"/>
              </a:rPr>
              <a:t> of Leicester </a:t>
            </a:r>
            <a:endParaRPr lang="fr-FR" sz="1200" b="1" dirty="0">
              <a:solidFill>
                <a:schemeClr val="dk1"/>
              </a:solidFill>
              <a:latin typeface="Lato"/>
              <a:ea typeface="Lato"/>
              <a:cs typeface="Lato"/>
              <a:sym typeface="Lato"/>
            </a:endParaRPr>
          </a:p>
          <a:p>
            <a:pPr lvl="0" algn="just"/>
            <a:endParaRPr lang="fr-FR" sz="1100" b="1" dirty="0">
              <a:solidFill>
                <a:schemeClr val="dk1"/>
              </a:solidFill>
              <a:latin typeface="Lato"/>
              <a:ea typeface="Lato"/>
              <a:cs typeface="Lato"/>
              <a:sym typeface="Lato"/>
            </a:endParaRPr>
          </a:p>
          <a:p>
            <a:pPr marL="0" marR="0" lvl="0" indent="0" algn="l" rtl="0">
              <a:spcBef>
                <a:spcPts val="0"/>
              </a:spcBef>
              <a:spcAft>
                <a:spcPts val="0"/>
              </a:spcAft>
              <a:buSzPct val="25000"/>
              <a:buNone/>
            </a:pPr>
            <a:endParaRPr lang="fr" sz="1200" i="1" dirty="0">
              <a:solidFill>
                <a:schemeClr val="dk1"/>
              </a:solidFill>
            </a:endParaRPr>
          </a:p>
          <a:p>
            <a:pPr marL="0" marR="0" lvl="0" indent="0" algn="l" rtl="0">
              <a:spcBef>
                <a:spcPts val="0"/>
              </a:spcBef>
              <a:spcAft>
                <a:spcPts val="0"/>
              </a:spcAft>
              <a:buSzPct val="25000"/>
              <a:buNone/>
            </a:pPr>
            <a:endParaRPr lang="fr" sz="1200" i="1" dirty="0">
              <a:solidFill>
                <a:schemeClr val="dk1"/>
              </a:solidFill>
            </a:endParaRPr>
          </a:p>
          <a:p>
            <a:pPr marL="0" marR="0" lvl="0" indent="0" algn="ctr" rtl="0">
              <a:spcBef>
                <a:spcPts val="0"/>
              </a:spcBef>
              <a:spcAft>
                <a:spcPts val="0"/>
              </a:spcAft>
              <a:buNone/>
            </a:pPr>
            <a:endParaRPr sz="1200" dirty="0">
              <a:solidFill>
                <a:schemeClr val="dk1"/>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
          <p:cNvSpPr txBox="1">
            <a:spLocks noGrp="1"/>
          </p:cNvSpPr>
          <p:nvPr>
            <p:ph type="ctrTitle"/>
          </p:nvPr>
        </p:nvSpPr>
        <p:spPr>
          <a:xfrm>
            <a:off x="685800" y="470941"/>
            <a:ext cx="7772400" cy="14700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2000"/>
              <a:buFont typeface="Calibri"/>
              <a:buNone/>
            </a:pPr>
            <a:r>
              <a:rPr lang="en-US" sz="2000" b="1"/>
              <a:t>ILADS 20</a:t>
            </a:r>
            <a:r>
              <a:rPr lang="en-US" sz="2000" b="1" baseline="30000"/>
              <a:t>th</a:t>
            </a:r>
            <a:r>
              <a:rPr lang="en-US" sz="2000" b="1"/>
              <a:t> Annual Conference</a:t>
            </a:r>
            <a:br>
              <a:rPr lang="en-US" sz="2000" b="1"/>
            </a:br>
            <a:r>
              <a:rPr lang="en-US" sz="2000" b="1"/>
              <a:t>Chronic Disease = Chronic Infections?</a:t>
            </a:r>
            <a:br>
              <a:rPr lang="en-US" sz="2000" b="1"/>
            </a:br>
            <a:r>
              <a:rPr lang="en-US" sz="2000" b="1"/>
              <a:t>The Westin Copley Place Hotel</a:t>
            </a:r>
            <a:br>
              <a:rPr lang="en-US" sz="2000" b="1"/>
            </a:br>
            <a:r>
              <a:rPr lang="en-US" sz="2000" b="1"/>
              <a:t>Boston, Massachusetts, Oct 31-Nov 3, 2019</a:t>
            </a:r>
            <a:endParaRPr/>
          </a:p>
        </p:txBody>
      </p:sp>
      <p:sp>
        <p:nvSpPr>
          <p:cNvPr id="85" name="Google Shape;85;p1"/>
          <p:cNvSpPr txBox="1">
            <a:spLocks noGrp="1"/>
          </p:cNvSpPr>
          <p:nvPr>
            <p:ph type="subTitle" idx="1"/>
          </p:nvPr>
        </p:nvSpPr>
        <p:spPr>
          <a:xfrm>
            <a:off x="382743" y="2391940"/>
            <a:ext cx="7806674" cy="1403461"/>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Clr>
                <a:srgbClr val="888888"/>
              </a:buClr>
              <a:buSzPts val="1800"/>
              <a:buNone/>
            </a:pPr>
            <a:r>
              <a:rPr lang="en-US" sz="1800" b="1"/>
              <a:t>Disclosure Statement (1):</a:t>
            </a:r>
            <a:endParaRPr/>
          </a:p>
          <a:p>
            <a:pPr marL="0" lvl="0" indent="0" algn="l" rtl="0">
              <a:spcBef>
                <a:spcPts val="160"/>
              </a:spcBef>
              <a:spcAft>
                <a:spcPts val="0"/>
              </a:spcAft>
              <a:buClr>
                <a:srgbClr val="888888"/>
              </a:buClr>
              <a:buSzPts val="800"/>
              <a:buNone/>
            </a:pPr>
            <a:endParaRPr sz="800"/>
          </a:p>
          <a:p>
            <a:pPr marL="0" lvl="0" indent="0" algn="l" rtl="0">
              <a:spcBef>
                <a:spcPts val="360"/>
              </a:spcBef>
              <a:spcAft>
                <a:spcPts val="0"/>
              </a:spcAft>
              <a:buClr>
                <a:srgbClr val="888888"/>
              </a:buClr>
              <a:buSzPts val="1800"/>
              <a:buNone/>
            </a:pPr>
            <a:r>
              <a:rPr lang="en-US" sz="1800"/>
              <a:t>I do not have any financial arrangements or affiliations with any commercial entities whose products, research, or services may be discussed in these materials.</a:t>
            </a:r>
            <a:endParaRPr/>
          </a:p>
        </p:txBody>
      </p:sp>
      <p:sp>
        <p:nvSpPr>
          <p:cNvPr id="87" name="Google Shape;87;p1"/>
          <p:cNvSpPr txBox="1"/>
          <p:nvPr/>
        </p:nvSpPr>
        <p:spPr>
          <a:xfrm>
            <a:off x="260822" y="5679036"/>
            <a:ext cx="8622355" cy="7017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rgbClr val="888888"/>
              </a:buClr>
              <a:buSzPts val="1800"/>
              <a:buFont typeface="Arial"/>
              <a:buNone/>
            </a:pPr>
            <a:r>
              <a:rPr lang="en-US" sz="1800" b="1" i="0" u="none" strike="noStrike" cap="none">
                <a:solidFill>
                  <a:srgbClr val="888888"/>
                </a:solidFill>
                <a:latin typeface="Calibri"/>
                <a:ea typeface="Calibri"/>
                <a:cs typeface="Calibri"/>
                <a:sym typeface="Calibri"/>
              </a:rPr>
              <a:t>Please choose one of the above statements to include on </a:t>
            </a:r>
            <a:endParaRPr/>
          </a:p>
          <a:p>
            <a:pPr marL="0" marR="0" lvl="0" indent="0" algn="ctr" rtl="0">
              <a:spcBef>
                <a:spcPts val="360"/>
              </a:spcBef>
              <a:spcAft>
                <a:spcPts val="0"/>
              </a:spcAft>
              <a:buClr>
                <a:srgbClr val="888888"/>
              </a:buClr>
              <a:buSzPts val="1800"/>
              <a:buFont typeface="Arial"/>
              <a:buNone/>
            </a:pPr>
            <a:r>
              <a:rPr lang="en-US" sz="1800" b="1" i="0" u="none" strike="noStrike" cap="none">
                <a:solidFill>
                  <a:srgbClr val="888888"/>
                </a:solidFill>
                <a:latin typeface="Calibri"/>
                <a:ea typeface="Calibri"/>
                <a:cs typeface="Calibri"/>
                <a:sym typeface="Calibri"/>
              </a:rPr>
              <a:t>your disclosure slide (please make this slide 2 of your presentation).</a:t>
            </a:r>
            <a:endParaRPr sz="1400" b="0" i="0" u="none" strike="noStrike" cap="none">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1010358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extLst>
              <a:ext uri="{28A0092B-C50C-407E-A947-70E740481C1C}">
                <a14:useLocalDpi xmlns:a14="http://schemas.microsoft.com/office/drawing/2010/main" val="0"/>
              </a:ext>
            </a:extLst>
          </a:blip>
          <a:stretch>
            <a:fillRect/>
          </a:stretch>
        </p:blipFill>
        <p:spPr>
          <a:xfrm>
            <a:off x="30480" y="3075980"/>
            <a:ext cx="9037320" cy="886420"/>
          </a:xfrm>
          <a:prstGeom prst="rect">
            <a:avLst/>
          </a:prstGeom>
        </p:spPr>
      </p:pic>
      <p:sp>
        <p:nvSpPr>
          <p:cNvPr id="3" name="TextBox 2"/>
          <p:cNvSpPr txBox="1"/>
          <p:nvPr/>
        </p:nvSpPr>
        <p:spPr>
          <a:xfrm>
            <a:off x="-76200" y="0"/>
            <a:ext cx="9220200" cy="646331"/>
          </a:xfrm>
          <a:prstGeom prst="rect">
            <a:avLst/>
          </a:prstGeom>
          <a:noFill/>
        </p:spPr>
        <p:txBody>
          <a:bodyPr wrap="square" rtlCol="0">
            <a:spAutoFit/>
          </a:bodyPr>
          <a:lstStyle/>
          <a:p>
            <a:pPr algn="ctr"/>
            <a:r>
              <a:rPr lang="en-GB" sz="3600" b="1" dirty="0"/>
              <a:t>Method development: specificity </a:t>
            </a:r>
            <a:r>
              <a:rPr lang="en-GB" sz="3600" b="1" dirty="0">
                <a:solidFill>
                  <a:schemeClr val="bg1"/>
                </a:solidFill>
              </a:rPr>
              <a:t>on lab strains</a:t>
            </a:r>
          </a:p>
        </p:txBody>
      </p:sp>
      <p:sp>
        <p:nvSpPr>
          <p:cNvPr id="4" name="Rectangle 3"/>
          <p:cNvSpPr/>
          <p:nvPr/>
        </p:nvSpPr>
        <p:spPr>
          <a:xfrm>
            <a:off x="30480" y="646331"/>
            <a:ext cx="9182100" cy="224676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marL="285750" indent="-285750">
              <a:buFont typeface="Arial" panose="020B0604020202020204" pitchFamily="34" charset="0"/>
              <a:buChar char="•"/>
            </a:pPr>
            <a:r>
              <a:rPr lang="en-GB" sz="2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PCR primers were designed targeting conserved regions within </a:t>
            </a:r>
            <a:r>
              <a:rPr lang="en-GB" sz="20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Borrelia</a:t>
            </a:r>
            <a:r>
              <a:rPr lang="en-GB" sz="2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phages</a:t>
            </a:r>
            <a:r>
              <a:rPr lang="en-GB" sz="2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p>
          <a:p>
            <a:pPr marL="285750" indent="-285750">
              <a:buFont typeface="Arial" panose="020B0604020202020204" pitchFamily="34" charset="0"/>
              <a:buChar char="•"/>
            </a:pPr>
            <a:r>
              <a:rPr lang="en-GB" sz="2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PCR was validated against all known bacteria using </a:t>
            </a:r>
            <a:r>
              <a:rPr lang="en-GB" sz="20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in silico</a:t>
            </a:r>
            <a:r>
              <a:rPr lang="en-GB" sz="2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PCR  (http://insilico.ehu.eus/PCR/). </a:t>
            </a:r>
          </a:p>
          <a:p>
            <a:pPr marL="285750" indent="-285750">
              <a:buFont typeface="Arial" panose="020B0604020202020204" pitchFamily="34" charset="0"/>
              <a:buChar char="•"/>
            </a:pPr>
            <a:r>
              <a:rPr lang="en-GB" sz="2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‘Wet PCR’ were performed against LD&amp;RF </a:t>
            </a:r>
            <a:r>
              <a:rPr lang="en-GB" sz="20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Borrelia</a:t>
            </a:r>
            <a:r>
              <a:rPr lang="en-GB" sz="2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strains and the following bacteria in the lab, such as </a:t>
            </a:r>
            <a:r>
              <a:rPr lang="en-GB" sz="20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Clostridium difficile, Burkholderia </a:t>
            </a:r>
            <a:r>
              <a:rPr lang="en-GB" sz="2000"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thailandensis</a:t>
            </a:r>
            <a:r>
              <a:rPr lang="en-GB" sz="20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E. coli, Salmonella, Legionellae, and Haemophilia</a:t>
            </a:r>
            <a:r>
              <a:rPr lang="en-GB" sz="2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strains None of these bacteria generated any PCR products. </a:t>
            </a:r>
            <a:endParaRPr lang="en-GB" sz="20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5" name="Rectangle 4"/>
          <p:cNvSpPr/>
          <p:nvPr/>
        </p:nvSpPr>
        <p:spPr>
          <a:xfrm>
            <a:off x="30480" y="4092375"/>
            <a:ext cx="9067800" cy="2231188"/>
          </a:xfrm>
          <a:prstGeom prst="rect">
            <a:avLst/>
          </a:prstGeom>
        </p:spPr>
        <p:txBody>
          <a:bodyPr wrap="square">
            <a:spAutoFit/>
          </a:bodyPr>
          <a:lstStyle/>
          <a:p>
            <a:pPr algn="just">
              <a:lnSpc>
                <a:spcPct val="115000"/>
              </a:lnSpc>
              <a:spcAft>
                <a:spcPts val="0"/>
              </a:spcAft>
            </a:pPr>
            <a:r>
              <a:rPr lang="en-GB" b="1" dirty="0">
                <a:latin typeface="Times New Roman" panose="02020603050405020304" pitchFamily="18" charset="0"/>
                <a:ea typeface="Times New Roman" panose="02020603050405020304" pitchFamily="18" charset="0"/>
                <a:cs typeface="Times New Roman" panose="02020603050405020304" pitchFamily="18" charset="0"/>
              </a:rPr>
              <a:t>Fig. </a:t>
            </a:r>
            <a:r>
              <a:rPr lang="en-GB"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1</a:t>
            </a:r>
            <a:r>
              <a:rPr lang="en-GB"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GB" dirty="0">
                <a:solidFill>
                  <a:schemeClr val="bg1"/>
                </a:solidFill>
                <a:highlight>
                  <a:srgbClr val="0000FF"/>
                </a:highlight>
                <a:latin typeface="Times New Roman" panose="02020603050405020304" pitchFamily="18" charset="0"/>
                <a:ea typeface="Times New Roman" panose="02020603050405020304" pitchFamily="18" charset="0"/>
                <a:cs typeface="Times New Roman" panose="02020603050405020304" pitchFamily="18" charset="0"/>
              </a:rPr>
              <a:t>Phage PCR was carried out against different Lyme </a:t>
            </a:r>
            <a:r>
              <a:rPr lang="en-GB" i="1" dirty="0">
                <a:solidFill>
                  <a:schemeClr val="bg1"/>
                </a:solidFill>
                <a:highlight>
                  <a:srgbClr val="0000FF"/>
                </a:highlight>
                <a:latin typeface="Times New Roman" panose="02020603050405020304" pitchFamily="18" charset="0"/>
                <a:ea typeface="Times New Roman" panose="02020603050405020304" pitchFamily="18" charset="0"/>
                <a:cs typeface="Times New Roman" panose="02020603050405020304" pitchFamily="18" charset="0"/>
              </a:rPr>
              <a:t>Borrelia</a:t>
            </a:r>
            <a:r>
              <a:rPr lang="en-GB" dirty="0">
                <a:solidFill>
                  <a:schemeClr val="bg1"/>
                </a:solidFill>
                <a:highlight>
                  <a:srgbClr val="0000FF"/>
                </a:highlight>
                <a:latin typeface="Times New Roman" panose="02020603050405020304" pitchFamily="18" charset="0"/>
                <a:ea typeface="Times New Roman" panose="02020603050405020304" pitchFamily="18" charset="0"/>
                <a:cs typeface="Times New Roman" panose="02020603050405020304" pitchFamily="18" charset="0"/>
              </a:rPr>
              <a:t> strains</a:t>
            </a:r>
            <a:r>
              <a:rPr lang="en-GB" dirty="0">
                <a:latin typeface="Times New Roman" panose="02020603050405020304" pitchFamily="18" charset="0"/>
                <a:ea typeface="Times New Roman" panose="02020603050405020304" pitchFamily="18" charset="0"/>
                <a:cs typeface="Times New Roman" panose="02020603050405020304" pitchFamily="18" charset="0"/>
              </a:rPr>
              <a:t>.</a:t>
            </a:r>
          </a:p>
          <a:p>
            <a:pPr algn="just">
              <a:lnSpc>
                <a:spcPct val="115000"/>
              </a:lnSpc>
              <a:spcAft>
                <a:spcPts val="0"/>
              </a:spcAft>
            </a:pPr>
            <a:r>
              <a:rPr lang="en-GB" dirty="0">
                <a:latin typeface="Times New Roman" panose="02020603050405020304" pitchFamily="18" charset="0"/>
                <a:ea typeface="Times New Roman" panose="02020603050405020304" pitchFamily="18" charset="0"/>
                <a:cs typeface="Times New Roman" panose="02020603050405020304" pitchFamily="18" charset="0"/>
              </a:rPr>
              <a:t> </a:t>
            </a:r>
            <a:r>
              <a:rPr lang="en-GB" sz="1800" b="1" dirty="0">
                <a:latin typeface="Times New Roman" panose="02020603050405020304" pitchFamily="18" charset="0"/>
                <a:ea typeface="Times New Roman" panose="02020603050405020304" pitchFamily="18" charset="0"/>
                <a:cs typeface="Times New Roman" panose="02020603050405020304" pitchFamily="18" charset="0"/>
              </a:rPr>
              <a:t>A single PCR product was generated from each DNA sample with the expected size and sequence. PCR was run in duplicate for each DNA template. Every two lanes represent one PCR as follows: 1, 2: negative control; 3, 4: </a:t>
            </a:r>
            <a:r>
              <a:rPr lang="en-GB" sz="1800" b="1" i="1" dirty="0">
                <a:latin typeface="Times New Roman" panose="02020603050405020304" pitchFamily="18" charset="0"/>
                <a:ea typeface="Times New Roman" panose="02020603050405020304" pitchFamily="18" charset="0"/>
                <a:cs typeface="Times New Roman" panose="02020603050405020304" pitchFamily="18" charset="0"/>
              </a:rPr>
              <a:t>B. </a:t>
            </a:r>
            <a:r>
              <a:rPr lang="en-GB" sz="1800" b="1" i="1" dirty="0" err="1">
                <a:latin typeface="Times New Roman" panose="02020603050405020304" pitchFamily="18" charset="0"/>
                <a:ea typeface="Times New Roman" panose="02020603050405020304" pitchFamily="18" charset="0"/>
                <a:cs typeface="Times New Roman" panose="02020603050405020304" pitchFamily="18" charset="0"/>
              </a:rPr>
              <a:t>burgdorferi</a:t>
            </a:r>
            <a:r>
              <a:rPr lang="en-GB" sz="1800" b="1" dirty="0">
                <a:latin typeface="Times New Roman" panose="02020603050405020304" pitchFamily="18" charset="0"/>
                <a:ea typeface="Times New Roman" panose="02020603050405020304" pitchFamily="18" charset="0"/>
                <a:cs typeface="Times New Roman" panose="02020603050405020304" pitchFamily="18" charset="0"/>
              </a:rPr>
              <a:t> B31; 5,6: </a:t>
            </a:r>
            <a:r>
              <a:rPr lang="en-GB" sz="1800" b="1" i="1" dirty="0">
                <a:latin typeface="Times New Roman" panose="02020603050405020304" pitchFamily="18" charset="0"/>
                <a:ea typeface="Times New Roman" panose="02020603050405020304" pitchFamily="18" charset="0"/>
                <a:cs typeface="Times New Roman" panose="02020603050405020304" pitchFamily="18" charset="0"/>
              </a:rPr>
              <a:t>B. </a:t>
            </a:r>
            <a:r>
              <a:rPr lang="en-GB" sz="1800" b="1" i="1" dirty="0" err="1">
                <a:latin typeface="Times New Roman" panose="02020603050405020304" pitchFamily="18" charset="0"/>
                <a:ea typeface="Times New Roman" panose="02020603050405020304" pitchFamily="18" charset="0"/>
                <a:cs typeface="Times New Roman" panose="02020603050405020304" pitchFamily="18" charset="0"/>
              </a:rPr>
              <a:t>burgdorferi</a:t>
            </a:r>
            <a:r>
              <a:rPr lang="en-GB" sz="1800" b="1" dirty="0">
                <a:latin typeface="Times New Roman" panose="02020603050405020304" pitchFamily="18" charset="0"/>
                <a:ea typeface="Times New Roman" panose="02020603050405020304" pitchFamily="18" charset="0"/>
                <a:cs typeface="Times New Roman" panose="02020603050405020304" pitchFamily="18" charset="0"/>
              </a:rPr>
              <a:t> VS185 P9; 7,8: </a:t>
            </a:r>
            <a:r>
              <a:rPr lang="en-GB" sz="1800" b="1" i="1" dirty="0">
                <a:latin typeface="Times New Roman" panose="02020603050405020304" pitchFamily="18" charset="0"/>
                <a:ea typeface="Times New Roman" panose="02020603050405020304" pitchFamily="18" charset="0"/>
                <a:cs typeface="Times New Roman" panose="02020603050405020304" pitchFamily="18" charset="0"/>
              </a:rPr>
              <a:t>B. </a:t>
            </a:r>
            <a:r>
              <a:rPr lang="en-GB" sz="1800" b="1" i="1" dirty="0" err="1">
                <a:latin typeface="Times New Roman" panose="02020603050405020304" pitchFamily="18" charset="0"/>
                <a:ea typeface="Times New Roman" panose="02020603050405020304" pitchFamily="18" charset="0"/>
                <a:cs typeface="Times New Roman" panose="02020603050405020304" pitchFamily="18" charset="0"/>
              </a:rPr>
              <a:t>valaisiana</a:t>
            </a:r>
            <a:r>
              <a:rPr lang="en-GB" sz="1800" b="1" dirty="0">
                <a:latin typeface="Times New Roman" panose="02020603050405020304" pitchFamily="18" charset="0"/>
                <a:ea typeface="Times New Roman" panose="02020603050405020304" pitchFamily="18" charset="0"/>
                <a:cs typeface="Times New Roman" panose="02020603050405020304" pitchFamily="18" charset="0"/>
              </a:rPr>
              <a:t> NE218; 9, 10: </a:t>
            </a:r>
            <a:r>
              <a:rPr lang="en-GB" sz="1800" b="1" i="1" dirty="0">
                <a:latin typeface="Times New Roman" panose="02020603050405020304" pitchFamily="18" charset="0"/>
                <a:ea typeface="Times New Roman" panose="02020603050405020304" pitchFamily="18" charset="0"/>
                <a:cs typeface="Times New Roman" panose="02020603050405020304" pitchFamily="18" charset="0"/>
              </a:rPr>
              <a:t>B. </a:t>
            </a:r>
            <a:r>
              <a:rPr lang="en-GB" sz="1800" b="1" i="1" dirty="0" err="1">
                <a:latin typeface="Times New Roman" panose="02020603050405020304" pitchFamily="18" charset="0"/>
                <a:ea typeface="Times New Roman" panose="02020603050405020304" pitchFamily="18" charset="0"/>
                <a:cs typeface="Times New Roman" panose="02020603050405020304" pitchFamily="18" charset="0"/>
              </a:rPr>
              <a:t>afzelii</a:t>
            </a:r>
            <a:r>
              <a:rPr lang="en-GB" sz="1800" b="1" dirty="0">
                <a:latin typeface="Times New Roman" panose="02020603050405020304" pitchFamily="18" charset="0"/>
                <a:ea typeface="Times New Roman" panose="02020603050405020304" pitchFamily="18" charset="0"/>
                <a:cs typeface="Times New Roman" panose="02020603050405020304" pitchFamily="18" charset="0"/>
              </a:rPr>
              <a:t> ACA1; 11, 12: </a:t>
            </a:r>
            <a:r>
              <a:rPr lang="en-GB" sz="1800" b="1" i="1" dirty="0">
                <a:latin typeface="Times New Roman" panose="02020603050405020304" pitchFamily="18" charset="0"/>
                <a:ea typeface="Times New Roman" panose="02020603050405020304" pitchFamily="18" charset="0"/>
                <a:cs typeface="Times New Roman" panose="02020603050405020304" pitchFamily="18" charset="0"/>
              </a:rPr>
              <a:t>B. </a:t>
            </a:r>
            <a:r>
              <a:rPr lang="en-GB" sz="1800" b="1" i="1" dirty="0" err="1">
                <a:latin typeface="Times New Roman" panose="02020603050405020304" pitchFamily="18" charset="0"/>
                <a:ea typeface="Times New Roman" panose="02020603050405020304" pitchFamily="18" charset="0"/>
                <a:cs typeface="Times New Roman" panose="02020603050405020304" pitchFamily="18" charset="0"/>
              </a:rPr>
              <a:t>burgdorferi</a:t>
            </a:r>
            <a:r>
              <a:rPr lang="en-GB" sz="1800" b="1" dirty="0">
                <a:latin typeface="Times New Roman" panose="02020603050405020304" pitchFamily="18" charset="0"/>
                <a:ea typeface="Times New Roman" panose="02020603050405020304" pitchFamily="18" charset="0"/>
                <a:cs typeface="Times New Roman" panose="02020603050405020304" pitchFamily="18" charset="0"/>
              </a:rPr>
              <a:t> UK filtered; 13, 14: </a:t>
            </a:r>
            <a:r>
              <a:rPr lang="en-GB" sz="1800" b="1" i="1" dirty="0">
                <a:latin typeface="Times New Roman" panose="02020603050405020304" pitchFamily="18" charset="0"/>
                <a:ea typeface="Times New Roman" panose="02020603050405020304" pitchFamily="18" charset="0"/>
                <a:cs typeface="Times New Roman" panose="02020603050405020304" pitchFamily="18" charset="0"/>
              </a:rPr>
              <a:t>B. </a:t>
            </a:r>
            <a:r>
              <a:rPr lang="en-GB" sz="1800" b="1" i="1" dirty="0" err="1">
                <a:latin typeface="Times New Roman" panose="02020603050405020304" pitchFamily="18" charset="0"/>
                <a:ea typeface="Times New Roman" panose="02020603050405020304" pitchFamily="18" charset="0"/>
                <a:cs typeface="Times New Roman" panose="02020603050405020304" pitchFamily="18" charset="0"/>
              </a:rPr>
              <a:t>garinii</a:t>
            </a:r>
            <a:r>
              <a:rPr lang="en-GB" sz="1800" b="1" dirty="0">
                <a:latin typeface="Times New Roman" panose="02020603050405020304" pitchFamily="18" charset="0"/>
                <a:ea typeface="Times New Roman" panose="02020603050405020304" pitchFamily="18" charset="0"/>
                <a:cs typeface="Times New Roman" panose="02020603050405020304" pitchFamily="18" charset="0"/>
              </a:rPr>
              <a:t> 190 P9; 15, 16: </a:t>
            </a:r>
            <a:r>
              <a:rPr lang="en-GB" sz="1800" b="1" i="1" dirty="0">
                <a:latin typeface="Times New Roman" panose="02020603050405020304" pitchFamily="18" charset="0"/>
                <a:ea typeface="Times New Roman" panose="02020603050405020304" pitchFamily="18" charset="0"/>
                <a:cs typeface="Times New Roman" panose="02020603050405020304" pitchFamily="18" charset="0"/>
              </a:rPr>
              <a:t>B. </a:t>
            </a:r>
            <a:r>
              <a:rPr lang="en-GB" sz="1800" b="1" i="1" dirty="0" err="1">
                <a:latin typeface="Times New Roman" panose="02020603050405020304" pitchFamily="18" charset="0"/>
                <a:ea typeface="Times New Roman" panose="02020603050405020304" pitchFamily="18" charset="0"/>
                <a:cs typeface="Times New Roman" panose="02020603050405020304" pitchFamily="18" charset="0"/>
              </a:rPr>
              <a:t>burgdorferi</a:t>
            </a:r>
            <a:r>
              <a:rPr lang="en-GB" sz="1800" b="1" dirty="0">
                <a:latin typeface="Times New Roman" panose="02020603050405020304" pitchFamily="18" charset="0"/>
                <a:ea typeface="Times New Roman" panose="02020603050405020304" pitchFamily="18" charset="0"/>
                <a:cs typeface="Times New Roman" panose="02020603050405020304" pitchFamily="18" charset="0"/>
              </a:rPr>
              <a:t> China23. The size of DNA ladders on both edges </a:t>
            </a:r>
            <a:r>
              <a:rPr lang="en-GB" sz="1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were indicated in bps. </a:t>
            </a:r>
            <a:endParaRPr lang="en-GB" sz="1800" b="1"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473145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661571"/>
            <a:ext cx="9144000" cy="1200329"/>
          </a:xfrm>
          <a:prstGeom prst="rect">
            <a:avLst/>
          </a:prstGeom>
        </p:spPr>
        <p:txBody>
          <a:bodyPr wrap="square">
            <a:spAutoFit/>
          </a:bodyPr>
          <a:lstStyle/>
          <a:p>
            <a:pPr marL="285750" indent="-285750">
              <a:buFont typeface="Arial" panose="020B0604020202020204" pitchFamily="34" charset="0"/>
              <a:buChar char="•"/>
            </a:pPr>
            <a:r>
              <a:rPr lang="en-GB" sz="2400" dirty="0">
                <a:latin typeface="Times New Roman" panose="02020603050405020304" pitchFamily="18" charset="0"/>
                <a:ea typeface="Times New Roman" panose="02020603050405020304" pitchFamily="18" charset="0"/>
              </a:rPr>
              <a:t>The phage PCR and bacterial PCR were carried out against four </a:t>
            </a:r>
            <a:r>
              <a:rPr lang="en-GB" sz="2400" i="1" dirty="0">
                <a:latin typeface="Times New Roman" panose="02020603050405020304" pitchFamily="18" charset="0"/>
                <a:ea typeface="Times New Roman" panose="02020603050405020304" pitchFamily="18" charset="0"/>
              </a:rPr>
              <a:t>Borrelia</a:t>
            </a:r>
            <a:r>
              <a:rPr lang="en-GB" sz="2400" dirty="0">
                <a:latin typeface="Times New Roman" panose="02020603050405020304" pitchFamily="18" charset="0"/>
                <a:ea typeface="Times New Roman" panose="02020603050405020304" pitchFamily="18" charset="0"/>
              </a:rPr>
              <a:t> </a:t>
            </a:r>
            <a:r>
              <a:rPr lang="en-GB" sz="2400" i="1" dirty="0" err="1">
                <a:latin typeface="Times New Roman" panose="02020603050405020304" pitchFamily="18" charset="0"/>
                <a:ea typeface="Times New Roman" panose="02020603050405020304" pitchFamily="18" charset="0"/>
              </a:rPr>
              <a:t>burgdorferi</a:t>
            </a:r>
            <a:r>
              <a:rPr lang="en-GB" sz="2400" i="1" dirty="0">
                <a:latin typeface="Times New Roman" panose="02020603050405020304" pitchFamily="18" charset="0"/>
                <a:ea typeface="Times New Roman" panose="02020603050405020304" pitchFamily="18" charset="0"/>
              </a:rPr>
              <a:t> </a:t>
            </a:r>
            <a:r>
              <a:rPr lang="en-GB" sz="2400" dirty="0">
                <a:latin typeface="Times New Roman" panose="02020603050405020304" pitchFamily="18" charset="0"/>
                <a:ea typeface="Times New Roman" panose="02020603050405020304" pitchFamily="18" charset="0"/>
              </a:rPr>
              <a:t>B31 culture, which has been diluted down to 10 </a:t>
            </a:r>
            <a:r>
              <a:rPr lang="en-GB" sz="2400" i="1" dirty="0">
                <a:latin typeface="Times New Roman" panose="02020603050405020304" pitchFamily="18" charset="0"/>
                <a:ea typeface="Times New Roman" panose="02020603050405020304" pitchFamily="18" charset="0"/>
              </a:rPr>
              <a:t>Borrelia</a:t>
            </a:r>
            <a:r>
              <a:rPr lang="en-GB" sz="2400" dirty="0">
                <a:latin typeface="Times New Roman" panose="02020603050405020304" pitchFamily="18" charset="0"/>
                <a:ea typeface="Times New Roman" panose="02020603050405020304" pitchFamily="18" charset="0"/>
              </a:rPr>
              <a:t>/ml. </a:t>
            </a:r>
            <a:endParaRPr lang="en-GB" sz="2400" dirty="0"/>
          </a:p>
        </p:txBody>
      </p:sp>
      <p:sp>
        <p:nvSpPr>
          <p:cNvPr id="3" name="TextBox 2"/>
          <p:cNvSpPr txBox="1"/>
          <p:nvPr/>
        </p:nvSpPr>
        <p:spPr>
          <a:xfrm>
            <a:off x="-76200" y="0"/>
            <a:ext cx="9220200" cy="646331"/>
          </a:xfrm>
          <a:prstGeom prst="rect">
            <a:avLst/>
          </a:prstGeom>
          <a:noFill/>
        </p:spPr>
        <p:txBody>
          <a:bodyPr wrap="square" rtlCol="0">
            <a:spAutoFit/>
          </a:bodyPr>
          <a:lstStyle/>
          <a:p>
            <a:pPr algn="ctr"/>
            <a:r>
              <a:rPr lang="en-GB" sz="3600" b="1" dirty="0"/>
              <a:t>Method development: sensitivity</a:t>
            </a:r>
            <a:r>
              <a:rPr lang="en-GB" sz="3600" b="1" dirty="0">
                <a:solidFill>
                  <a:schemeClr val="bg1"/>
                </a:solidFill>
              </a:rPr>
              <a:t> on lab s</a:t>
            </a:r>
          </a:p>
        </p:txBody>
      </p:sp>
      <p:pic>
        <p:nvPicPr>
          <p:cNvPr id="4" name="Picture 3"/>
          <p:cNvPicPr/>
          <p:nvPr/>
        </p:nvPicPr>
        <p:blipFill>
          <a:blip r:embed="rId2">
            <a:extLst>
              <a:ext uri="{28A0092B-C50C-407E-A947-70E740481C1C}">
                <a14:useLocalDpi xmlns:a14="http://schemas.microsoft.com/office/drawing/2010/main" val="0"/>
              </a:ext>
            </a:extLst>
          </a:blip>
          <a:stretch>
            <a:fillRect/>
          </a:stretch>
        </p:blipFill>
        <p:spPr>
          <a:xfrm>
            <a:off x="1600200" y="2114788"/>
            <a:ext cx="5524500" cy="2661523"/>
          </a:xfrm>
          <a:prstGeom prst="rect">
            <a:avLst/>
          </a:prstGeom>
        </p:spPr>
      </p:pic>
      <p:sp>
        <p:nvSpPr>
          <p:cNvPr id="5" name="Rectangle 4"/>
          <p:cNvSpPr/>
          <p:nvPr/>
        </p:nvSpPr>
        <p:spPr>
          <a:xfrm>
            <a:off x="38100" y="5029200"/>
            <a:ext cx="8991600" cy="1154162"/>
          </a:xfrm>
          <a:prstGeom prst="rect">
            <a:avLst/>
          </a:prstGeom>
        </p:spPr>
        <p:txBody>
          <a:bodyPr wrap="square">
            <a:spAutoFit/>
          </a:bodyPr>
          <a:lstStyle/>
          <a:p>
            <a:pPr algn="just">
              <a:lnSpc>
                <a:spcPct val="115000"/>
              </a:lnSpc>
              <a:spcAft>
                <a:spcPts val="0"/>
              </a:spcAft>
            </a:pPr>
            <a:r>
              <a:rPr lang="en-GB" sz="2000" dirty="0">
                <a:latin typeface="Times New Roman" panose="02020603050405020304" pitchFamily="18" charset="0"/>
                <a:ea typeface="Times New Roman" panose="02020603050405020304" pitchFamily="18" charset="0"/>
                <a:cs typeface="Times New Roman" panose="02020603050405020304" pitchFamily="18" charset="0"/>
              </a:rPr>
              <a:t>Fig. 2 Two strong PCR positives were observed from phage PCR (top panel), and one weak positive was observed from bacterial PCR. The DNA templates used in the PCR were extracted from diluted </a:t>
            </a:r>
            <a:r>
              <a:rPr lang="en-GB" sz="2000" i="1" dirty="0">
                <a:latin typeface="Times New Roman" panose="02020603050405020304" pitchFamily="18" charset="0"/>
                <a:ea typeface="Times New Roman" panose="02020603050405020304" pitchFamily="18" charset="0"/>
                <a:cs typeface="Times New Roman" panose="02020603050405020304" pitchFamily="18" charset="0"/>
              </a:rPr>
              <a:t>Borrelia</a:t>
            </a:r>
            <a:r>
              <a:rPr lang="en-GB" sz="2000" dirty="0">
                <a:latin typeface="Times New Roman" panose="02020603050405020304" pitchFamily="18" charset="0"/>
                <a:ea typeface="Times New Roman" panose="02020603050405020304" pitchFamily="18" charset="0"/>
                <a:cs typeface="Times New Roman" panose="02020603050405020304" pitchFamily="18" charset="0"/>
              </a:rPr>
              <a:t> cultures with a concentration </a:t>
            </a:r>
            <a:r>
              <a:rPr lang="en-GB"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of 10 </a:t>
            </a:r>
            <a:r>
              <a:rPr lang="en-GB" sz="2000"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Borrelia</a:t>
            </a:r>
            <a:r>
              <a:rPr lang="en-GB"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/ml. </a:t>
            </a:r>
            <a:endParaRPr lang="en-GB" sz="20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6" name="TextBox 5"/>
          <p:cNvSpPr txBox="1"/>
          <p:nvPr/>
        </p:nvSpPr>
        <p:spPr>
          <a:xfrm>
            <a:off x="7124700" y="2362200"/>
            <a:ext cx="2019300" cy="2031325"/>
          </a:xfrm>
          <a:prstGeom prst="rect">
            <a:avLst/>
          </a:prstGeom>
          <a:noFill/>
        </p:spPr>
        <p:txBody>
          <a:bodyPr wrap="square" rtlCol="0">
            <a:spAutoFit/>
          </a:bodyPr>
          <a:lstStyle/>
          <a:p>
            <a:r>
              <a:rPr lang="en-GB" dirty="0">
                <a:solidFill>
                  <a:schemeClr val="bg1"/>
                </a:solidFill>
              </a:rPr>
              <a:t>Phage PCR</a:t>
            </a:r>
          </a:p>
          <a:p>
            <a:endParaRPr lang="en-GB" dirty="0">
              <a:solidFill>
                <a:schemeClr val="bg1"/>
              </a:solidFill>
            </a:endParaRPr>
          </a:p>
          <a:p>
            <a:endParaRPr lang="en-GB" dirty="0">
              <a:solidFill>
                <a:schemeClr val="bg1"/>
              </a:solidFill>
            </a:endParaRPr>
          </a:p>
          <a:p>
            <a:endParaRPr lang="en-GB" dirty="0">
              <a:solidFill>
                <a:schemeClr val="bg1"/>
              </a:solidFill>
            </a:endParaRPr>
          </a:p>
          <a:p>
            <a:endParaRPr lang="en-GB" dirty="0">
              <a:solidFill>
                <a:schemeClr val="bg1"/>
              </a:solidFill>
            </a:endParaRPr>
          </a:p>
          <a:p>
            <a:endParaRPr lang="en-GB" dirty="0">
              <a:solidFill>
                <a:schemeClr val="bg1"/>
              </a:solidFill>
            </a:endParaRPr>
          </a:p>
          <a:p>
            <a:r>
              <a:rPr lang="en-GB" dirty="0">
                <a:solidFill>
                  <a:schemeClr val="bg1"/>
                </a:solidFill>
              </a:rPr>
              <a:t>Bacterial PCR</a:t>
            </a:r>
          </a:p>
        </p:txBody>
      </p:sp>
    </p:spTree>
    <p:extLst>
      <p:ext uri="{BB962C8B-B14F-4D97-AF65-F5344CB8AC3E}">
        <p14:creationId xmlns:p14="http://schemas.microsoft.com/office/powerpoint/2010/main" val="28199473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sp>
        <p:nvSpPr>
          <p:cNvPr id="488" name="Shape 488"/>
          <p:cNvSpPr txBox="1"/>
          <p:nvPr/>
        </p:nvSpPr>
        <p:spPr>
          <a:xfrm>
            <a:off x="346124" y="226375"/>
            <a:ext cx="8410200" cy="1569600"/>
          </a:xfrm>
          <a:prstGeom prst="rect">
            <a:avLst/>
          </a:prstGeom>
          <a:solidFill>
            <a:schemeClr val="lt1"/>
          </a:solidFill>
          <a:ln>
            <a:noFill/>
          </a:ln>
        </p:spPr>
        <p:txBody>
          <a:bodyPr lIns="91425" tIns="45700" rIns="91425" bIns="45700" anchor="t" anchorCtr="0">
            <a:noAutofit/>
          </a:bodyPr>
          <a:lstStyle/>
          <a:p>
            <a:pPr marL="0" marR="0" lvl="0" indent="0" algn="ctr" rtl="0">
              <a:spcBef>
                <a:spcPts val="0"/>
              </a:spcBef>
              <a:spcAft>
                <a:spcPts val="0"/>
              </a:spcAft>
              <a:buSzPct val="25000"/>
              <a:buNone/>
            </a:pPr>
            <a:r>
              <a:rPr lang="fr" sz="3600" b="1" dirty="0">
                <a:solidFill>
                  <a:schemeClr val="dk1"/>
                </a:solidFill>
                <a:highlight>
                  <a:srgbClr val="FFFF00"/>
                </a:highlight>
                <a:latin typeface="Lato"/>
                <a:ea typeface="Lato"/>
                <a:cs typeface="Lato"/>
                <a:sym typeface="Lato"/>
              </a:rPr>
              <a:t>First </a:t>
            </a:r>
            <a:r>
              <a:rPr lang="fr" sz="3600" b="1" dirty="0" err="1">
                <a:solidFill>
                  <a:schemeClr val="dk1"/>
                </a:solidFill>
                <a:highlight>
                  <a:srgbClr val="FFFF00"/>
                </a:highlight>
                <a:latin typeface="Lato"/>
                <a:ea typeface="Lato"/>
                <a:cs typeface="Lato"/>
                <a:sym typeface="Lato"/>
              </a:rPr>
              <a:t>results</a:t>
            </a:r>
            <a:r>
              <a:rPr lang="fr" sz="3600" b="1" dirty="0">
                <a:solidFill>
                  <a:schemeClr val="dk1"/>
                </a:solidFill>
                <a:highlight>
                  <a:srgbClr val="FFFF00"/>
                </a:highlight>
                <a:latin typeface="Lato"/>
                <a:ea typeface="Lato"/>
                <a:cs typeface="Lato"/>
                <a:sym typeface="Lato"/>
              </a:rPr>
              <a:t>: Scope of </a:t>
            </a:r>
            <a:r>
              <a:rPr lang="fr" sz="3600" b="1" dirty="0" err="1">
                <a:solidFill>
                  <a:schemeClr val="dk1"/>
                </a:solidFill>
                <a:highlight>
                  <a:srgbClr val="FFFF00"/>
                </a:highlight>
                <a:latin typeface="Lato"/>
                <a:ea typeface="Lato"/>
                <a:cs typeface="Lato"/>
                <a:sym typeface="Lato"/>
              </a:rPr>
              <a:t>study</a:t>
            </a:r>
            <a:r>
              <a:rPr lang="fr" sz="3600" b="1" dirty="0">
                <a:solidFill>
                  <a:schemeClr val="dk1"/>
                </a:solidFill>
                <a:highlight>
                  <a:srgbClr val="FFFF00"/>
                </a:highlight>
                <a:latin typeface="Lato"/>
                <a:ea typeface="Lato"/>
                <a:cs typeface="Lato"/>
                <a:sym typeface="Lato"/>
              </a:rPr>
              <a:t> (102 people </a:t>
            </a:r>
            <a:r>
              <a:rPr lang="fr" sz="3600" b="1" dirty="0" err="1">
                <a:solidFill>
                  <a:schemeClr val="dk1"/>
                </a:solidFill>
                <a:highlight>
                  <a:srgbClr val="FFFF00"/>
                </a:highlight>
                <a:latin typeface="Lato"/>
                <a:ea typeface="Lato"/>
                <a:cs typeface="Lato"/>
                <a:sym typeface="Lato"/>
              </a:rPr>
              <a:t>presenting</a:t>
            </a:r>
            <a:r>
              <a:rPr lang="fr" sz="3600" b="1" dirty="0">
                <a:solidFill>
                  <a:schemeClr val="dk1"/>
                </a:solidFill>
                <a:highlight>
                  <a:srgbClr val="FFFF00"/>
                </a:highlight>
                <a:latin typeface="Lato"/>
                <a:ea typeface="Lato"/>
                <a:cs typeface="Lato"/>
                <a:sym typeface="Lato"/>
              </a:rPr>
              <a:t>   Lyme </a:t>
            </a:r>
            <a:r>
              <a:rPr lang="fr" sz="3600" b="1" dirty="0" err="1">
                <a:solidFill>
                  <a:schemeClr val="dk1"/>
                </a:solidFill>
                <a:highlight>
                  <a:srgbClr val="FFFF00"/>
                </a:highlight>
                <a:latin typeface="Lato"/>
                <a:ea typeface="Lato"/>
                <a:cs typeface="Lato"/>
                <a:sym typeface="Lato"/>
              </a:rPr>
              <a:t>disease</a:t>
            </a:r>
            <a:r>
              <a:rPr lang="fr" sz="3600" b="1" dirty="0">
                <a:solidFill>
                  <a:schemeClr val="dk1"/>
                </a:solidFill>
                <a:highlight>
                  <a:srgbClr val="FFFF00"/>
                </a:highlight>
                <a:latin typeface="Lato"/>
                <a:ea typeface="Lato"/>
                <a:cs typeface="Lato"/>
                <a:sym typeface="Lato"/>
              </a:rPr>
              <a:t>   </a:t>
            </a:r>
            <a:r>
              <a:rPr lang="fr" sz="3600" b="1" dirty="0" err="1">
                <a:solidFill>
                  <a:schemeClr val="dk1"/>
                </a:solidFill>
                <a:highlight>
                  <a:srgbClr val="FFFF00"/>
                </a:highlight>
                <a:latin typeface="Lato"/>
                <a:ea typeface="Lato"/>
                <a:cs typeface="Lato"/>
                <a:sym typeface="Lato"/>
              </a:rPr>
              <a:t>symptoms</a:t>
            </a:r>
            <a:r>
              <a:rPr lang="fr" sz="3600" b="1" dirty="0">
                <a:solidFill>
                  <a:schemeClr val="dk1"/>
                </a:solidFill>
                <a:highlight>
                  <a:srgbClr val="FFFF00"/>
                </a:highlight>
                <a:latin typeface="Lato"/>
                <a:ea typeface="Lato"/>
                <a:cs typeface="Lato"/>
                <a:sym typeface="Lato"/>
              </a:rPr>
              <a:t> ) </a:t>
            </a:r>
          </a:p>
          <a:p>
            <a:pPr marL="0" marR="0" lvl="0" indent="0" algn="l" rtl="0">
              <a:spcBef>
                <a:spcPts val="0"/>
              </a:spcBef>
              <a:spcAft>
                <a:spcPts val="0"/>
              </a:spcAft>
              <a:buNone/>
            </a:pPr>
            <a:endParaRPr sz="1200" dirty="0">
              <a:solidFill>
                <a:schemeClr val="dk1"/>
              </a:solidFill>
              <a:latin typeface="Lato"/>
              <a:ea typeface="Lato"/>
              <a:cs typeface="Lato"/>
              <a:sym typeface="Lato"/>
            </a:endParaRPr>
          </a:p>
        </p:txBody>
      </p:sp>
      <p:pic>
        <p:nvPicPr>
          <p:cNvPr id="489" name="Shape 489"/>
          <p:cNvPicPr preferRelativeResize="0"/>
          <p:nvPr/>
        </p:nvPicPr>
        <p:blipFill>
          <a:blip r:embed="rId3">
            <a:alphaModFix/>
          </a:blip>
          <a:stretch>
            <a:fillRect/>
          </a:stretch>
        </p:blipFill>
        <p:spPr>
          <a:xfrm>
            <a:off x="894083" y="4089649"/>
            <a:ext cx="6984499" cy="2615949"/>
          </a:xfrm>
          <a:prstGeom prst="rect">
            <a:avLst/>
          </a:prstGeom>
          <a:noFill/>
          <a:ln>
            <a:noFill/>
          </a:ln>
        </p:spPr>
      </p:pic>
      <p:pic>
        <p:nvPicPr>
          <p:cNvPr id="490" name="Shape 490"/>
          <p:cNvPicPr preferRelativeResize="0"/>
          <p:nvPr/>
        </p:nvPicPr>
        <p:blipFill>
          <a:blip r:embed="rId4">
            <a:alphaModFix/>
          </a:blip>
          <a:stretch>
            <a:fillRect/>
          </a:stretch>
        </p:blipFill>
        <p:spPr>
          <a:xfrm>
            <a:off x="2632437" y="1457175"/>
            <a:ext cx="3837574" cy="297127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pic>
        <p:nvPicPr>
          <p:cNvPr id="495" name="Shape 495"/>
          <p:cNvPicPr preferRelativeResize="0"/>
          <p:nvPr/>
        </p:nvPicPr>
        <p:blipFill>
          <a:blip r:embed="rId3">
            <a:alphaModFix/>
          </a:blip>
          <a:stretch>
            <a:fillRect/>
          </a:stretch>
        </p:blipFill>
        <p:spPr>
          <a:xfrm>
            <a:off x="478712" y="1674550"/>
            <a:ext cx="2050425" cy="2011874"/>
          </a:xfrm>
          <a:prstGeom prst="rect">
            <a:avLst/>
          </a:prstGeom>
          <a:noFill/>
          <a:ln>
            <a:noFill/>
          </a:ln>
        </p:spPr>
      </p:pic>
      <p:sp>
        <p:nvSpPr>
          <p:cNvPr id="496" name="Shape 496"/>
          <p:cNvSpPr/>
          <p:nvPr/>
        </p:nvSpPr>
        <p:spPr>
          <a:xfrm>
            <a:off x="5823075" y="3511025"/>
            <a:ext cx="3216900" cy="2998200"/>
          </a:xfrm>
          <a:prstGeom prst="rect">
            <a:avLst/>
          </a:prstGeom>
          <a:no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497" name="Shape 497"/>
          <p:cNvSpPr/>
          <p:nvPr/>
        </p:nvSpPr>
        <p:spPr>
          <a:xfrm>
            <a:off x="346125" y="1243700"/>
            <a:ext cx="5019000" cy="5513700"/>
          </a:xfrm>
          <a:prstGeom prst="rect">
            <a:avLst/>
          </a:prstGeom>
          <a:no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498" name="Shape 498"/>
          <p:cNvSpPr txBox="1"/>
          <p:nvPr/>
        </p:nvSpPr>
        <p:spPr>
          <a:xfrm>
            <a:off x="478712" y="-1"/>
            <a:ext cx="8298388" cy="1209967"/>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fr" sz="3600" b="1" dirty="0">
                <a:solidFill>
                  <a:schemeClr val="dk1"/>
                </a:solidFill>
                <a:highlight>
                  <a:srgbClr val="FFFF00"/>
                </a:highlight>
                <a:latin typeface="Lato"/>
                <a:ea typeface="Lato"/>
                <a:cs typeface="Lato"/>
                <a:sym typeface="Lato"/>
              </a:rPr>
              <a:t>First </a:t>
            </a:r>
            <a:r>
              <a:rPr lang="fr" sz="3600" b="1" dirty="0" err="1">
                <a:solidFill>
                  <a:schemeClr val="dk1"/>
                </a:solidFill>
                <a:highlight>
                  <a:srgbClr val="FFFF00"/>
                </a:highlight>
                <a:latin typeface="Lato"/>
                <a:ea typeface="Lato"/>
                <a:cs typeface="Lato"/>
                <a:sym typeface="Lato"/>
              </a:rPr>
              <a:t>results</a:t>
            </a:r>
            <a:r>
              <a:rPr lang="fr" sz="3600" b="1" dirty="0">
                <a:solidFill>
                  <a:schemeClr val="dk1"/>
                </a:solidFill>
                <a:highlight>
                  <a:srgbClr val="FFFF00"/>
                </a:highlight>
                <a:latin typeface="Lato"/>
                <a:ea typeface="Lato"/>
                <a:cs typeface="Lato"/>
                <a:sym typeface="Lato"/>
              </a:rPr>
              <a:t>: Phage test </a:t>
            </a:r>
          </a:p>
          <a:p>
            <a:pPr marL="0" marR="0" lvl="0" indent="0" algn="ctr" rtl="0">
              <a:spcBef>
                <a:spcPts val="0"/>
              </a:spcBef>
              <a:spcAft>
                <a:spcPts val="0"/>
              </a:spcAft>
              <a:buSzPct val="25000"/>
              <a:buNone/>
            </a:pPr>
            <a:r>
              <a:rPr lang="fr" sz="3600" b="1" dirty="0">
                <a:solidFill>
                  <a:schemeClr val="dk1"/>
                </a:solidFill>
                <a:highlight>
                  <a:srgbClr val="FFFF00"/>
                </a:highlight>
                <a:latin typeface="Lato"/>
                <a:ea typeface="Lato"/>
                <a:cs typeface="Lato"/>
                <a:sym typeface="Lato"/>
              </a:rPr>
              <a:t>versus </a:t>
            </a:r>
            <a:r>
              <a:rPr lang="fr" sz="3600" b="1" dirty="0" err="1">
                <a:solidFill>
                  <a:schemeClr val="dk1"/>
                </a:solidFill>
                <a:highlight>
                  <a:srgbClr val="FFFF00"/>
                </a:highlight>
                <a:latin typeface="Lato"/>
                <a:ea typeface="Lato"/>
                <a:cs typeface="Lato"/>
                <a:sym typeface="Lato"/>
              </a:rPr>
              <a:t>serological</a:t>
            </a:r>
            <a:r>
              <a:rPr lang="fr" sz="3600" b="1" dirty="0">
                <a:solidFill>
                  <a:schemeClr val="dk1"/>
                </a:solidFill>
                <a:highlight>
                  <a:srgbClr val="FFFF00"/>
                </a:highlight>
                <a:latin typeface="Lato"/>
                <a:ea typeface="Lato"/>
                <a:cs typeface="Lato"/>
                <a:sym typeface="Lato"/>
              </a:rPr>
              <a:t> </a:t>
            </a:r>
            <a:r>
              <a:rPr lang="fr" sz="3600" b="1" dirty="0" err="1">
                <a:solidFill>
                  <a:schemeClr val="dk1"/>
                </a:solidFill>
                <a:highlight>
                  <a:srgbClr val="FFFF00"/>
                </a:highlight>
                <a:latin typeface="Lato"/>
                <a:ea typeface="Lato"/>
                <a:cs typeface="Lato"/>
                <a:sym typeface="Lato"/>
              </a:rPr>
              <a:t>IgG</a:t>
            </a:r>
            <a:r>
              <a:rPr lang="fr" sz="3600" b="1" dirty="0">
                <a:solidFill>
                  <a:schemeClr val="dk1"/>
                </a:solidFill>
                <a:highlight>
                  <a:srgbClr val="FFFF00"/>
                </a:highlight>
                <a:latin typeface="Lato"/>
                <a:ea typeface="Lato"/>
                <a:cs typeface="Lato"/>
                <a:sym typeface="Lato"/>
              </a:rPr>
              <a:t> tests</a:t>
            </a:r>
          </a:p>
        </p:txBody>
      </p:sp>
      <p:sp>
        <p:nvSpPr>
          <p:cNvPr id="499" name="Shape 499"/>
          <p:cNvSpPr txBox="1"/>
          <p:nvPr/>
        </p:nvSpPr>
        <p:spPr>
          <a:xfrm>
            <a:off x="1135075" y="1424350"/>
            <a:ext cx="1140000" cy="330900"/>
          </a:xfrm>
          <a:prstGeom prst="rect">
            <a:avLst/>
          </a:prstGeom>
          <a:noFill/>
          <a:ln>
            <a:noFill/>
          </a:ln>
        </p:spPr>
        <p:txBody>
          <a:bodyPr lIns="91425" tIns="91425" rIns="91425" bIns="91425" anchor="t" anchorCtr="0">
            <a:noAutofit/>
          </a:bodyPr>
          <a:lstStyle/>
          <a:p>
            <a:pPr lvl="0">
              <a:spcBef>
                <a:spcPts val="0"/>
              </a:spcBef>
              <a:buNone/>
            </a:pPr>
            <a:r>
              <a:rPr lang="fr"/>
              <a:t>ELISA</a:t>
            </a:r>
          </a:p>
        </p:txBody>
      </p:sp>
      <p:sp>
        <p:nvSpPr>
          <p:cNvPr id="500" name="Shape 500"/>
          <p:cNvSpPr txBox="1"/>
          <p:nvPr/>
        </p:nvSpPr>
        <p:spPr>
          <a:xfrm>
            <a:off x="3434925" y="1424350"/>
            <a:ext cx="1804200" cy="330900"/>
          </a:xfrm>
          <a:prstGeom prst="rect">
            <a:avLst/>
          </a:prstGeom>
          <a:noFill/>
          <a:ln>
            <a:noFill/>
          </a:ln>
        </p:spPr>
        <p:txBody>
          <a:bodyPr lIns="91425" tIns="91425" rIns="91425" bIns="91425" anchor="t" anchorCtr="0">
            <a:noAutofit/>
          </a:bodyPr>
          <a:lstStyle/>
          <a:p>
            <a:pPr lvl="0" rtl="0">
              <a:spcBef>
                <a:spcPts val="0"/>
              </a:spcBef>
              <a:buNone/>
            </a:pPr>
            <a:r>
              <a:rPr lang="fr"/>
              <a:t>Western Blots</a:t>
            </a:r>
          </a:p>
        </p:txBody>
      </p:sp>
      <p:sp>
        <p:nvSpPr>
          <p:cNvPr id="501" name="Shape 501"/>
          <p:cNvSpPr txBox="1"/>
          <p:nvPr/>
        </p:nvSpPr>
        <p:spPr>
          <a:xfrm>
            <a:off x="1676425" y="4150725"/>
            <a:ext cx="2420700" cy="330900"/>
          </a:xfrm>
          <a:prstGeom prst="rect">
            <a:avLst/>
          </a:prstGeom>
          <a:noFill/>
          <a:ln>
            <a:noFill/>
          </a:ln>
        </p:spPr>
        <p:txBody>
          <a:bodyPr lIns="91425" tIns="91425" rIns="91425" bIns="91425" anchor="t" anchorCtr="0">
            <a:noAutofit/>
          </a:bodyPr>
          <a:lstStyle/>
          <a:p>
            <a:pPr lvl="0" algn="ctr">
              <a:spcBef>
                <a:spcPts val="0"/>
              </a:spcBef>
              <a:buNone/>
            </a:pPr>
            <a:r>
              <a:rPr lang="fr" b="1"/>
              <a:t>Combination</a:t>
            </a:r>
          </a:p>
          <a:p>
            <a:pPr lvl="0" algn="ctr" rtl="0">
              <a:spcBef>
                <a:spcPts val="0"/>
              </a:spcBef>
              <a:buNone/>
            </a:pPr>
            <a:r>
              <a:rPr lang="fr" b="1"/>
              <a:t>WB+ELISA results</a:t>
            </a:r>
          </a:p>
        </p:txBody>
      </p:sp>
      <p:pic>
        <p:nvPicPr>
          <p:cNvPr id="502" name="Shape 502"/>
          <p:cNvPicPr preferRelativeResize="0"/>
          <p:nvPr/>
        </p:nvPicPr>
        <p:blipFill>
          <a:blip r:embed="rId4">
            <a:alphaModFix/>
          </a:blip>
          <a:stretch>
            <a:fillRect/>
          </a:stretch>
        </p:blipFill>
        <p:spPr>
          <a:xfrm>
            <a:off x="6191375" y="3932000"/>
            <a:ext cx="2564949" cy="2577100"/>
          </a:xfrm>
          <a:prstGeom prst="rect">
            <a:avLst/>
          </a:prstGeom>
          <a:noFill/>
          <a:ln>
            <a:noFill/>
          </a:ln>
        </p:spPr>
      </p:pic>
      <p:sp>
        <p:nvSpPr>
          <p:cNvPr id="503" name="Shape 503"/>
          <p:cNvSpPr txBox="1"/>
          <p:nvPr/>
        </p:nvSpPr>
        <p:spPr>
          <a:xfrm>
            <a:off x="6085100" y="3601250"/>
            <a:ext cx="1804200" cy="330900"/>
          </a:xfrm>
          <a:prstGeom prst="rect">
            <a:avLst/>
          </a:prstGeom>
          <a:noFill/>
          <a:ln>
            <a:noFill/>
          </a:ln>
        </p:spPr>
        <p:txBody>
          <a:bodyPr lIns="91425" tIns="91425" rIns="91425" bIns="91425" anchor="t" anchorCtr="0">
            <a:noAutofit/>
          </a:bodyPr>
          <a:lstStyle/>
          <a:p>
            <a:pPr lvl="0" rtl="0">
              <a:spcBef>
                <a:spcPts val="0"/>
              </a:spcBef>
              <a:buNone/>
            </a:pPr>
            <a:r>
              <a:rPr lang="fr" b="1"/>
              <a:t>Phage TEST</a:t>
            </a:r>
          </a:p>
        </p:txBody>
      </p:sp>
      <p:sp>
        <p:nvSpPr>
          <p:cNvPr id="504" name="Shape 504"/>
          <p:cNvSpPr/>
          <p:nvPr/>
        </p:nvSpPr>
        <p:spPr>
          <a:xfrm rot="-5400000">
            <a:off x="2666600" y="1662275"/>
            <a:ext cx="290100" cy="4512600"/>
          </a:xfrm>
          <a:prstGeom prst="leftBrace">
            <a:avLst>
              <a:gd name="adj1" fmla="val 8333"/>
              <a:gd name="adj2" fmla="val 50591"/>
            </a:avLst>
          </a:prstGeom>
          <a:no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pic>
        <p:nvPicPr>
          <p:cNvPr id="505" name="Shape 505"/>
          <p:cNvPicPr preferRelativeResize="0"/>
          <p:nvPr/>
        </p:nvPicPr>
        <p:blipFill>
          <a:blip r:embed="rId5">
            <a:alphaModFix/>
          </a:blip>
          <a:stretch>
            <a:fillRect/>
          </a:stretch>
        </p:blipFill>
        <p:spPr>
          <a:xfrm>
            <a:off x="5533374" y="1424350"/>
            <a:ext cx="2933249" cy="607324"/>
          </a:xfrm>
          <a:prstGeom prst="rect">
            <a:avLst/>
          </a:prstGeom>
          <a:noFill/>
          <a:ln>
            <a:noFill/>
          </a:ln>
        </p:spPr>
      </p:pic>
      <p:sp>
        <p:nvSpPr>
          <p:cNvPr id="506" name="Shape 506"/>
          <p:cNvSpPr txBox="1"/>
          <p:nvPr/>
        </p:nvSpPr>
        <p:spPr>
          <a:xfrm>
            <a:off x="5793700" y="2050937"/>
            <a:ext cx="2565000" cy="1259100"/>
          </a:xfrm>
          <a:prstGeom prst="rect">
            <a:avLst/>
          </a:prstGeom>
          <a:noFill/>
          <a:ln>
            <a:noFill/>
          </a:ln>
        </p:spPr>
        <p:txBody>
          <a:bodyPr lIns="91425" tIns="91425" rIns="91425" bIns="91425" anchor="t" anchorCtr="0">
            <a:noAutofit/>
          </a:bodyPr>
          <a:lstStyle/>
          <a:p>
            <a:pPr lvl="0">
              <a:spcBef>
                <a:spcPts val="0"/>
              </a:spcBef>
              <a:buNone/>
            </a:pPr>
            <a:r>
              <a:rPr lang="fr" sz="1800">
                <a:solidFill>
                  <a:srgbClr val="666666"/>
                </a:solidFill>
              </a:rPr>
              <a:t>Doubt means either: 	</a:t>
            </a:r>
          </a:p>
          <a:p>
            <a:pPr lvl="0">
              <a:spcBef>
                <a:spcPts val="0"/>
              </a:spcBef>
              <a:buNone/>
            </a:pPr>
            <a:r>
              <a:rPr lang="fr" sz="1800">
                <a:solidFill>
                  <a:srgbClr val="666666"/>
                </a:solidFill>
              </a:rPr>
              <a:t>- Negative with Blots</a:t>
            </a:r>
          </a:p>
          <a:p>
            <a:pPr lvl="0">
              <a:spcBef>
                <a:spcPts val="0"/>
              </a:spcBef>
              <a:buNone/>
            </a:pPr>
            <a:r>
              <a:rPr lang="fr" sz="1800">
                <a:solidFill>
                  <a:srgbClr val="666666"/>
                </a:solidFill>
              </a:rPr>
              <a:t>- Negative Border Line</a:t>
            </a:r>
          </a:p>
          <a:p>
            <a:pPr lvl="0">
              <a:spcBef>
                <a:spcPts val="0"/>
              </a:spcBef>
              <a:buNone/>
            </a:pPr>
            <a:endParaRPr sz="1800">
              <a:solidFill>
                <a:srgbClr val="666666"/>
              </a:solidFill>
            </a:endParaRPr>
          </a:p>
        </p:txBody>
      </p:sp>
      <p:pic>
        <p:nvPicPr>
          <p:cNvPr id="507" name="Shape 507"/>
          <p:cNvPicPr preferRelativeResize="0"/>
          <p:nvPr/>
        </p:nvPicPr>
        <p:blipFill>
          <a:blip r:embed="rId6">
            <a:alphaModFix/>
          </a:blip>
          <a:stretch>
            <a:fillRect/>
          </a:stretch>
        </p:blipFill>
        <p:spPr>
          <a:xfrm>
            <a:off x="3054225" y="1821761"/>
            <a:ext cx="1943900" cy="1885239"/>
          </a:xfrm>
          <a:prstGeom prst="rect">
            <a:avLst/>
          </a:prstGeom>
          <a:noFill/>
          <a:ln>
            <a:noFill/>
          </a:ln>
        </p:spPr>
      </p:pic>
      <p:pic>
        <p:nvPicPr>
          <p:cNvPr id="508" name="Shape 508"/>
          <p:cNvPicPr preferRelativeResize="0"/>
          <p:nvPr/>
        </p:nvPicPr>
        <p:blipFill>
          <a:blip r:embed="rId7">
            <a:alphaModFix/>
          </a:blip>
          <a:stretch>
            <a:fillRect/>
          </a:stretch>
        </p:blipFill>
        <p:spPr>
          <a:xfrm>
            <a:off x="1830412" y="4696008"/>
            <a:ext cx="2050424" cy="1985191"/>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Shape 513"/>
          <p:cNvSpPr/>
          <p:nvPr/>
        </p:nvSpPr>
        <p:spPr>
          <a:xfrm>
            <a:off x="5823075" y="3511025"/>
            <a:ext cx="3216900" cy="2998200"/>
          </a:xfrm>
          <a:prstGeom prst="rect">
            <a:avLst/>
          </a:prstGeom>
          <a:no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514" name="Shape 514"/>
          <p:cNvSpPr/>
          <p:nvPr/>
        </p:nvSpPr>
        <p:spPr>
          <a:xfrm>
            <a:off x="346125" y="1243700"/>
            <a:ext cx="5019000" cy="5513700"/>
          </a:xfrm>
          <a:prstGeom prst="rect">
            <a:avLst/>
          </a:prstGeom>
          <a:no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515" name="Shape 515"/>
          <p:cNvSpPr txBox="1"/>
          <p:nvPr/>
        </p:nvSpPr>
        <p:spPr>
          <a:xfrm>
            <a:off x="346125" y="27624"/>
            <a:ext cx="8430975" cy="1332375"/>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fr" sz="3600" b="1" dirty="0">
                <a:solidFill>
                  <a:schemeClr val="dk1"/>
                </a:solidFill>
                <a:highlight>
                  <a:srgbClr val="FFFF00"/>
                </a:highlight>
                <a:latin typeface="Lato"/>
                <a:ea typeface="Lato"/>
                <a:cs typeface="Lato"/>
                <a:sym typeface="Lato"/>
              </a:rPr>
              <a:t>First </a:t>
            </a:r>
            <a:r>
              <a:rPr lang="fr" sz="3600" b="1" dirty="0" err="1">
                <a:solidFill>
                  <a:schemeClr val="dk1"/>
                </a:solidFill>
                <a:highlight>
                  <a:srgbClr val="FFFF00"/>
                </a:highlight>
                <a:latin typeface="Lato"/>
                <a:ea typeface="Lato"/>
                <a:cs typeface="Lato"/>
                <a:sym typeface="Lato"/>
              </a:rPr>
              <a:t>results</a:t>
            </a:r>
            <a:r>
              <a:rPr lang="fr" sz="3600" b="1" dirty="0">
                <a:solidFill>
                  <a:schemeClr val="dk1"/>
                </a:solidFill>
                <a:highlight>
                  <a:srgbClr val="FFFF00"/>
                </a:highlight>
                <a:latin typeface="Lato"/>
                <a:ea typeface="Lato"/>
                <a:cs typeface="Lato"/>
                <a:sym typeface="Lato"/>
              </a:rPr>
              <a:t>: Phage test </a:t>
            </a:r>
          </a:p>
          <a:p>
            <a:pPr marL="0" marR="0" lvl="0" indent="0" algn="ctr" rtl="0">
              <a:spcBef>
                <a:spcPts val="0"/>
              </a:spcBef>
              <a:spcAft>
                <a:spcPts val="0"/>
              </a:spcAft>
              <a:buSzPct val="25000"/>
              <a:buNone/>
            </a:pPr>
            <a:r>
              <a:rPr lang="fr" sz="3600" b="1" dirty="0">
                <a:solidFill>
                  <a:schemeClr val="dk1"/>
                </a:solidFill>
                <a:highlight>
                  <a:srgbClr val="FFFF00"/>
                </a:highlight>
                <a:latin typeface="Lato"/>
                <a:ea typeface="Lato"/>
                <a:cs typeface="Lato"/>
                <a:sym typeface="Lato"/>
              </a:rPr>
              <a:t>versus </a:t>
            </a:r>
            <a:r>
              <a:rPr lang="fr" sz="3600" b="1" dirty="0" err="1">
                <a:solidFill>
                  <a:schemeClr val="dk1"/>
                </a:solidFill>
                <a:highlight>
                  <a:srgbClr val="FFFF00"/>
                </a:highlight>
                <a:latin typeface="Lato"/>
                <a:ea typeface="Lato"/>
                <a:cs typeface="Lato"/>
                <a:sym typeface="Lato"/>
              </a:rPr>
              <a:t>serological</a:t>
            </a:r>
            <a:r>
              <a:rPr lang="fr" sz="3600" b="1" dirty="0">
                <a:solidFill>
                  <a:schemeClr val="dk1"/>
                </a:solidFill>
                <a:highlight>
                  <a:srgbClr val="FFFF00"/>
                </a:highlight>
                <a:latin typeface="Lato"/>
                <a:ea typeface="Lato"/>
                <a:cs typeface="Lato"/>
                <a:sym typeface="Lato"/>
              </a:rPr>
              <a:t> </a:t>
            </a:r>
            <a:r>
              <a:rPr lang="fr" sz="3600" b="1" dirty="0" err="1">
                <a:solidFill>
                  <a:schemeClr val="dk1"/>
                </a:solidFill>
                <a:highlight>
                  <a:srgbClr val="FFFF00"/>
                </a:highlight>
                <a:latin typeface="Lato"/>
                <a:ea typeface="Lato"/>
                <a:cs typeface="Lato"/>
                <a:sym typeface="Lato"/>
              </a:rPr>
              <a:t>IgM</a:t>
            </a:r>
            <a:r>
              <a:rPr lang="fr" sz="3600" b="1" dirty="0">
                <a:solidFill>
                  <a:schemeClr val="dk1"/>
                </a:solidFill>
                <a:highlight>
                  <a:srgbClr val="FFFF00"/>
                </a:highlight>
                <a:latin typeface="Lato"/>
                <a:ea typeface="Lato"/>
                <a:cs typeface="Lato"/>
                <a:sym typeface="Lato"/>
              </a:rPr>
              <a:t> tests </a:t>
            </a:r>
          </a:p>
        </p:txBody>
      </p:sp>
      <p:sp>
        <p:nvSpPr>
          <p:cNvPr id="516" name="Shape 516"/>
          <p:cNvSpPr txBox="1"/>
          <p:nvPr/>
        </p:nvSpPr>
        <p:spPr>
          <a:xfrm>
            <a:off x="1135075" y="1424350"/>
            <a:ext cx="1140000" cy="330900"/>
          </a:xfrm>
          <a:prstGeom prst="rect">
            <a:avLst/>
          </a:prstGeom>
          <a:noFill/>
          <a:ln>
            <a:noFill/>
          </a:ln>
        </p:spPr>
        <p:txBody>
          <a:bodyPr lIns="91425" tIns="91425" rIns="91425" bIns="91425" anchor="t" anchorCtr="0">
            <a:noAutofit/>
          </a:bodyPr>
          <a:lstStyle/>
          <a:p>
            <a:pPr lvl="0" rtl="0">
              <a:spcBef>
                <a:spcPts val="0"/>
              </a:spcBef>
              <a:buNone/>
            </a:pPr>
            <a:r>
              <a:rPr lang="fr"/>
              <a:t>ELISA</a:t>
            </a:r>
          </a:p>
        </p:txBody>
      </p:sp>
      <p:sp>
        <p:nvSpPr>
          <p:cNvPr id="517" name="Shape 517"/>
          <p:cNvSpPr txBox="1"/>
          <p:nvPr/>
        </p:nvSpPr>
        <p:spPr>
          <a:xfrm>
            <a:off x="3434925" y="1424350"/>
            <a:ext cx="1804200" cy="330900"/>
          </a:xfrm>
          <a:prstGeom prst="rect">
            <a:avLst/>
          </a:prstGeom>
          <a:noFill/>
          <a:ln>
            <a:noFill/>
          </a:ln>
        </p:spPr>
        <p:txBody>
          <a:bodyPr lIns="91425" tIns="91425" rIns="91425" bIns="91425" anchor="t" anchorCtr="0">
            <a:noAutofit/>
          </a:bodyPr>
          <a:lstStyle/>
          <a:p>
            <a:pPr lvl="0" rtl="0">
              <a:spcBef>
                <a:spcPts val="0"/>
              </a:spcBef>
              <a:buNone/>
            </a:pPr>
            <a:r>
              <a:rPr lang="fr"/>
              <a:t>Western Blots</a:t>
            </a:r>
          </a:p>
        </p:txBody>
      </p:sp>
      <p:sp>
        <p:nvSpPr>
          <p:cNvPr id="518" name="Shape 518"/>
          <p:cNvSpPr txBox="1"/>
          <p:nvPr/>
        </p:nvSpPr>
        <p:spPr>
          <a:xfrm>
            <a:off x="1676425" y="4150725"/>
            <a:ext cx="2420700" cy="330900"/>
          </a:xfrm>
          <a:prstGeom prst="rect">
            <a:avLst/>
          </a:prstGeom>
          <a:noFill/>
          <a:ln>
            <a:noFill/>
          </a:ln>
        </p:spPr>
        <p:txBody>
          <a:bodyPr lIns="91425" tIns="91425" rIns="91425" bIns="91425" anchor="t" anchorCtr="0">
            <a:noAutofit/>
          </a:bodyPr>
          <a:lstStyle/>
          <a:p>
            <a:pPr lvl="0" algn="ctr" rtl="0">
              <a:spcBef>
                <a:spcPts val="0"/>
              </a:spcBef>
              <a:buNone/>
            </a:pPr>
            <a:r>
              <a:rPr lang="fr" b="1"/>
              <a:t>Combination</a:t>
            </a:r>
          </a:p>
          <a:p>
            <a:pPr lvl="0" algn="ctr" rtl="0">
              <a:spcBef>
                <a:spcPts val="0"/>
              </a:spcBef>
              <a:buNone/>
            </a:pPr>
            <a:r>
              <a:rPr lang="fr" b="1"/>
              <a:t>WB+ELISA results</a:t>
            </a:r>
          </a:p>
        </p:txBody>
      </p:sp>
      <p:pic>
        <p:nvPicPr>
          <p:cNvPr id="519" name="Shape 519"/>
          <p:cNvPicPr preferRelativeResize="0"/>
          <p:nvPr/>
        </p:nvPicPr>
        <p:blipFill>
          <a:blip r:embed="rId3">
            <a:alphaModFix/>
          </a:blip>
          <a:stretch>
            <a:fillRect/>
          </a:stretch>
        </p:blipFill>
        <p:spPr>
          <a:xfrm>
            <a:off x="6191375" y="3932000"/>
            <a:ext cx="2564949" cy="2577100"/>
          </a:xfrm>
          <a:prstGeom prst="rect">
            <a:avLst/>
          </a:prstGeom>
          <a:noFill/>
          <a:ln>
            <a:noFill/>
          </a:ln>
        </p:spPr>
      </p:pic>
      <p:sp>
        <p:nvSpPr>
          <p:cNvPr id="520" name="Shape 520"/>
          <p:cNvSpPr txBox="1"/>
          <p:nvPr/>
        </p:nvSpPr>
        <p:spPr>
          <a:xfrm>
            <a:off x="6085100" y="3601250"/>
            <a:ext cx="1804200" cy="330900"/>
          </a:xfrm>
          <a:prstGeom prst="rect">
            <a:avLst/>
          </a:prstGeom>
          <a:noFill/>
          <a:ln>
            <a:noFill/>
          </a:ln>
        </p:spPr>
        <p:txBody>
          <a:bodyPr lIns="91425" tIns="91425" rIns="91425" bIns="91425" anchor="t" anchorCtr="0">
            <a:noAutofit/>
          </a:bodyPr>
          <a:lstStyle/>
          <a:p>
            <a:pPr lvl="0" rtl="0">
              <a:spcBef>
                <a:spcPts val="0"/>
              </a:spcBef>
              <a:buNone/>
            </a:pPr>
            <a:r>
              <a:rPr lang="fr" b="1"/>
              <a:t>Phage TEST</a:t>
            </a:r>
          </a:p>
        </p:txBody>
      </p:sp>
      <p:sp>
        <p:nvSpPr>
          <p:cNvPr id="521" name="Shape 521"/>
          <p:cNvSpPr/>
          <p:nvPr/>
        </p:nvSpPr>
        <p:spPr>
          <a:xfrm rot="-5400000">
            <a:off x="2666600" y="1662275"/>
            <a:ext cx="290100" cy="4512600"/>
          </a:xfrm>
          <a:prstGeom prst="leftBrace">
            <a:avLst>
              <a:gd name="adj1" fmla="val 8333"/>
              <a:gd name="adj2" fmla="val 50591"/>
            </a:avLst>
          </a:prstGeom>
          <a:no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pic>
        <p:nvPicPr>
          <p:cNvPr id="522" name="Shape 522"/>
          <p:cNvPicPr preferRelativeResize="0"/>
          <p:nvPr/>
        </p:nvPicPr>
        <p:blipFill>
          <a:blip r:embed="rId4">
            <a:alphaModFix/>
          </a:blip>
          <a:stretch>
            <a:fillRect/>
          </a:stretch>
        </p:blipFill>
        <p:spPr>
          <a:xfrm>
            <a:off x="593775" y="1794431"/>
            <a:ext cx="1804199" cy="1939918"/>
          </a:xfrm>
          <a:prstGeom prst="rect">
            <a:avLst/>
          </a:prstGeom>
          <a:noFill/>
          <a:ln>
            <a:noFill/>
          </a:ln>
        </p:spPr>
      </p:pic>
      <p:pic>
        <p:nvPicPr>
          <p:cNvPr id="523" name="Shape 523"/>
          <p:cNvPicPr preferRelativeResize="0"/>
          <p:nvPr/>
        </p:nvPicPr>
        <p:blipFill>
          <a:blip r:embed="rId5">
            <a:alphaModFix/>
          </a:blip>
          <a:stretch>
            <a:fillRect/>
          </a:stretch>
        </p:blipFill>
        <p:spPr>
          <a:xfrm>
            <a:off x="3186723" y="1913549"/>
            <a:ext cx="1804199" cy="1854085"/>
          </a:xfrm>
          <a:prstGeom prst="rect">
            <a:avLst/>
          </a:prstGeom>
          <a:noFill/>
          <a:ln>
            <a:noFill/>
          </a:ln>
        </p:spPr>
      </p:pic>
      <p:pic>
        <p:nvPicPr>
          <p:cNvPr id="524" name="Shape 524"/>
          <p:cNvPicPr preferRelativeResize="0"/>
          <p:nvPr/>
        </p:nvPicPr>
        <p:blipFill>
          <a:blip r:embed="rId6">
            <a:alphaModFix/>
          </a:blip>
          <a:stretch>
            <a:fillRect/>
          </a:stretch>
        </p:blipFill>
        <p:spPr>
          <a:xfrm>
            <a:off x="1613475" y="4661900"/>
            <a:ext cx="2317349" cy="2031150"/>
          </a:xfrm>
          <a:prstGeom prst="rect">
            <a:avLst/>
          </a:prstGeom>
          <a:noFill/>
          <a:ln>
            <a:noFill/>
          </a:ln>
        </p:spPr>
      </p:pic>
      <p:sp>
        <p:nvSpPr>
          <p:cNvPr id="525" name="Shape 525"/>
          <p:cNvSpPr txBox="1"/>
          <p:nvPr/>
        </p:nvSpPr>
        <p:spPr>
          <a:xfrm>
            <a:off x="5793700" y="2050937"/>
            <a:ext cx="2565000" cy="1259100"/>
          </a:xfrm>
          <a:prstGeom prst="rect">
            <a:avLst/>
          </a:prstGeom>
          <a:noFill/>
          <a:ln>
            <a:noFill/>
          </a:ln>
        </p:spPr>
        <p:txBody>
          <a:bodyPr lIns="91425" tIns="91425" rIns="91425" bIns="91425" anchor="t" anchorCtr="0">
            <a:noAutofit/>
          </a:bodyPr>
          <a:lstStyle/>
          <a:p>
            <a:pPr lvl="0" rtl="0">
              <a:spcBef>
                <a:spcPts val="0"/>
              </a:spcBef>
              <a:buNone/>
            </a:pPr>
            <a:r>
              <a:rPr lang="fr" sz="1800">
                <a:solidFill>
                  <a:srgbClr val="666666"/>
                </a:solidFill>
              </a:rPr>
              <a:t>Doubt means either: 	</a:t>
            </a:r>
          </a:p>
          <a:p>
            <a:pPr lvl="0" rtl="0">
              <a:spcBef>
                <a:spcPts val="0"/>
              </a:spcBef>
              <a:buNone/>
            </a:pPr>
            <a:r>
              <a:rPr lang="fr" sz="1800">
                <a:solidFill>
                  <a:srgbClr val="666666"/>
                </a:solidFill>
              </a:rPr>
              <a:t>- Negative with Blots</a:t>
            </a:r>
          </a:p>
          <a:p>
            <a:pPr lvl="0" rtl="0">
              <a:spcBef>
                <a:spcPts val="0"/>
              </a:spcBef>
              <a:buNone/>
            </a:pPr>
            <a:r>
              <a:rPr lang="fr" sz="1800">
                <a:solidFill>
                  <a:srgbClr val="666666"/>
                </a:solidFill>
              </a:rPr>
              <a:t>- Negative Border Line</a:t>
            </a:r>
          </a:p>
          <a:p>
            <a:pPr lvl="0" rtl="0">
              <a:spcBef>
                <a:spcPts val="0"/>
              </a:spcBef>
              <a:buNone/>
            </a:pPr>
            <a:endParaRPr sz="1800">
              <a:solidFill>
                <a:srgbClr val="666666"/>
              </a:solidFill>
            </a:endParaRPr>
          </a:p>
        </p:txBody>
      </p:sp>
      <p:pic>
        <p:nvPicPr>
          <p:cNvPr id="526" name="Shape 526"/>
          <p:cNvPicPr preferRelativeResize="0"/>
          <p:nvPr/>
        </p:nvPicPr>
        <p:blipFill>
          <a:blip r:embed="rId7">
            <a:alphaModFix/>
          </a:blip>
          <a:stretch>
            <a:fillRect/>
          </a:stretch>
        </p:blipFill>
        <p:spPr>
          <a:xfrm>
            <a:off x="5533374" y="1424350"/>
            <a:ext cx="2933249" cy="607324"/>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sp>
        <p:nvSpPr>
          <p:cNvPr id="531" name="Shape 531"/>
          <p:cNvSpPr txBox="1"/>
          <p:nvPr/>
        </p:nvSpPr>
        <p:spPr>
          <a:xfrm>
            <a:off x="346125" y="378775"/>
            <a:ext cx="8410200" cy="879900"/>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fr" sz="3600" b="1">
                <a:solidFill>
                  <a:schemeClr val="dk1"/>
                </a:solidFill>
                <a:latin typeface="Lato"/>
                <a:ea typeface="Lato"/>
                <a:cs typeface="Lato"/>
                <a:sym typeface="Lato"/>
              </a:rPr>
              <a:t>First results: activity detection</a:t>
            </a:r>
          </a:p>
        </p:txBody>
      </p:sp>
      <p:sp>
        <p:nvSpPr>
          <p:cNvPr id="532" name="Shape 532"/>
          <p:cNvSpPr txBox="1"/>
          <p:nvPr/>
        </p:nvSpPr>
        <p:spPr>
          <a:xfrm>
            <a:off x="645459" y="1351450"/>
            <a:ext cx="5704041" cy="879900"/>
          </a:xfrm>
          <a:prstGeom prst="rect">
            <a:avLst/>
          </a:prstGeom>
          <a:noFill/>
          <a:ln>
            <a:noFill/>
          </a:ln>
        </p:spPr>
        <p:txBody>
          <a:bodyPr lIns="91425" tIns="91425" rIns="91425" bIns="91425" anchor="t" anchorCtr="0">
            <a:noAutofit/>
          </a:bodyPr>
          <a:lstStyle/>
          <a:p>
            <a:pPr lvl="0">
              <a:spcBef>
                <a:spcPts val="0"/>
              </a:spcBef>
              <a:buNone/>
            </a:pPr>
            <a:r>
              <a:rPr lang="fr" sz="1800" b="1" dirty="0"/>
              <a:t>Focus on  3 p</a:t>
            </a:r>
            <a:r>
              <a:rPr lang="fr-FR" sz="1800" b="1" dirty="0" err="1"/>
              <a:t>atients</a:t>
            </a:r>
            <a:r>
              <a:rPr lang="fr-FR" sz="1800" b="1" dirty="0"/>
              <a:t> </a:t>
            </a:r>
            <a:r>
              <a:rPr lang="fr" sz="1800" b="1" dirty="0"/>
              <a:t> w</a:t>
            </a:r>
            <a:r>
              <a:rPr lang="fr-FR" sz="1800" b="1" dirty="0" err="1"/>
              <a:t>ith</a:t>
            </a:r>
            <a:r>
              <a:rPr lang="fr" sz="1800" b="1" dirty="0"/>
              <a:t> positive </a:t>
            </a:r>
            <a:r>
              <a:rPr lang="fr" sz="1800" b="1" dirty="0" err="1"/>
              <a:t>results</a:t>
            </a:r>
            <a:r>
              <a:rPr lang="fr" sz="1800" b="1" dirty="0"/>
              <a:t> in </a:t>
            </a:r>
            <a:r>
              <a:rPr lang="fr" sz="1800" b="1" dirty="0" err="1"/>
              <a:t>IgG</a:t>
            </a:r>
            <a:r>
              <a:rPr lang="fr" sz="1800" b="1" dirty="0"/>
              <a:t> </a:t>
            </a:r>
            <a:r>
              <a:rPr lang="fr" dirty="0"/>
              <a:t>: </a:t>
            </a:r>
          </a:p>
        </p:txBody>
      </p:sp>
      <p:graphicFrame>
        <p:nvGraphicFramePr>
          <p:cNvPr id="533" name="Shape 533"/>
          <p:cNvGraphicFramePr/>
          <p:nvPr/>
        </p:nvGraphicFramePr>
        <p:xfrm>
          <a:off x="952500" y="2029500"/>
          <a:ext cx="7239000" cy="2590680"/>
        </p:xfrm>
        <a:graphic>
          <a:graphicData uri="http://schemas.openxmlformats.org/drawingml/2006/table">
            <a:tbl>
              <a:tblPr>
                <a:noFill/>
                <a:tableStyleId>{3DCB42CB-1314-484F-BFA4-A1AD83FBF35E}</a:tableStyleId>
              </a:tblPr>
              <a:tblGrid>
                <a:gridCol w="1809750">
                  <a:extLst>
                    <a:ext uri="{9D8B030D-6E8A-4147-A177-3AD203B41FA5}">
                      <a16:colId xmlns:a16="http://schemas.microsoft.com/office/drawing/2014/main" val="20000"/>
                    </a:ext>
                  </a:extLst>
                </a:gridCol>
                <a:gridCol w="1809750">
                  <a:extLst>
                    <a:ext uri="{9D8B030D-6E8A-4147-A177-3AD203B41FA5}">
                      <a16:colId xmlns:a16="http://schemas.microsoft.com/office/drawing/2014/main" val="20001"/>
                    </a:ext>
                  </a:extLst>
                </a:gridCol>
                <a:gridCol w="1809750">
                  <a:extLst>
                    <a:ext uri="{9D8B030D-6E8A-4147-A177-3AD203B41FA5}">
                      <a16:colId xmlns:a16="http://schemas.microsoft.com/office/drawing/2014/main" val="20002"/>
                    </a:ext>
                  </a:extLst>
                </a:gridCol>
                <a:gridCol w="1809750">
                  <a:extLst>
                    <a:ext uri="{9D8B030D-6E8A-4147-A177-3AD203B41FA5}">
                      <a16:colId xmlns:a16="http://schemas.microsoft.com/office/drawing/2014/main" val="20003"/>
                    </a:ext>
                  </a:extLst>
                </a:gridCol>
              </a:tblGrid>
              <a:tr h="381000">
                <a:tc>
                  <a:txBody>
                    <a:bodyPr/>
                    <a:lstStyle/>
                    <a:p>
                      <a:pPr lvl="0" algn="ctr">
                        <a:spcBef>
                          <a:spcPts val="0"/>
                        </a:spcBef>
                        <a:buNone/>
                      </a:pPr>
                      <a:endParaRPr/>
                    </a:p>
                  </a:txBody>
                  <a:tcPr marL="91425" marR="91425" marT="91425" marB="91425"/>
                </a:tc>
                <a:tc>
                  <a:txBody>
                    <a:bodyPr/>
                    <a:lstStyle/>
                    <a:p>
                      <a:pPr lvl="0" algn="ctr">
                        <a:spcBef>
                          <a:spcPts val="0"/>
                        </a:spcBef>
                        <a:buNone/>
                      </a:pPr>
                      <a:r>
                        <a:rPr lang="fr"/>
                        <a:t>ELISA (IgG)</a:t>
                      </a:r>
                    </a:p>
                  </a:txBody>
                  <a:tcPr marL="91425" marR="91425" marT="91425" marB="91425"/>
                </a:tc>
                <a:tc>
                  <a:txBody>
                    <a:bodyPr/>
                    <a:lstStyle/>
                    <a:p>
                      <a:pPr lvl="0" algn="ctr">
                        <a:spcBef>
                          <a:spcPts val="0"/>
                        </a:spcBef>
                        <a:buNone/>
                      </a:pPr>
                      <a:r>
                        <a:rPr lang="fr"/>
                        <a:t>Western Blot (IgG)</a:t>
                      </a:r>
                    </a:p>
                  </a:txBody>
                  <a:tcPr marL="91425" marR="91425" marT="91425" marB="91425"/>
                </a:tc>
                <a:tc>
                  <a:txBody>
                    <a:bodyPr/>
                    <a:lstStyle/>
                    <a:p>
                      <a:pPr lvl="0" algn="ctr">
                        <a:spcBef>
                          <a:spcPts val="0"/>
                        </a:spcBef>
                        <a:buNone/>
                      </a:pPr>
                      <a:r>
                        <a:rPr lang="fr"/>
                        <a:t>Phage test</a:t>
                      </a:r>
                    </a:p>
                  </a:txBody>
                  <a:tcPr marL="91425" marR="91425" marT="91425" marB="91425"/>
                </a:tc>
                <a:extLst>
                  <a:ext uri="{0D108BD9-81ED-4DB2-BD59-A6C34878D82A}">
                    <a16:rowId xmlns:a16="http://schemas.microsoft.com/office/drawing/2014/main" val="10000"/>
                  </a:ext>
                </a:extLst>
              </a:tr>
              <a:tr h="381000">
                <a:tc>
                  <a:txBody>
                    <a:bodyPr/>
                    <a:lstStyle/>
                    <a:p>
                      <a:pPr lvl="0" algn="ctr">
                        <a:spcBef>
                          <a:spcPts val="0"/>
                        </a:spcBef>
                        <a:buNone/>
                      </a:pPr>
                      <a:r>
                        <a:rPr lang="fr"/>
                        <a:t>Patient 1</a:t>
                      </a:r>
                    </a:p>
                  </a:txBody>
                  <a:tcPr marL="91425" marR="91425" marT="91425" marB="91425"/>
                </a:tc>
                <a:tc>
                  <a:txBody>
                    <a:bodyPr/>
                    <a:lstStyle/>
                    <a:p>
                      <a:pPr lvl="0" algn="ctr">
                        <a:spcBef>
                          <a:spcPts val="0"/>
                        </a:spcBef>
                        <a:buNone/>
                      </a:pPr>
                      <a:r>
                        <a:rPr lang="fr" sz="3600">
                          <a:solidFill>
                            <a:srgbClr val="FF9900"/>
                          </a:solidFill>
                        </a:rPr>
                        <a:t>+</a:t>
                      </a:r>
                    </a:p>
                  </a:txBody>
                  <a:tcPr marL="91425" marR="91425" marT="91425" marB="91425"/>
                </a:tc>
                <a:tc>
                  <a:txBody>
                    <a:bodyPr/>
                    <a:lstStyle/>
                    <a:p>
                      <a:pPr lvl="0" algn="ctr">
                        <a:spcBef>
                          <a:spcPts val="0"/>
                        </a:spcBef>
                        <a:buNone/>
                      </a:pPr>
                      <a:r>
                        <a:rPr lang="fr" sz="3600">
                          <a:solidFill>
                            <a:srgbClr val="FF9900"/>
                          </a:solidFill>
                        </a:rPr>
                        <a:t>+</a:t>
                      </a:r>
                    </a:p>
                  </a:txBody>
                  <a:tcPr marL="91425" marR="91425" marT="91425" marB="91425"/>
                </a:tc>
                <a:tc>
                  <a:txBody>
                    <a:bodyPr/>
                    <a:lstStyle/>
                    <a:p>
                      <a:pPr lvl="0" algn="ctr">
                        <a:spcBef>
                          <a:spcPts val="0"/>
                        </a:spcBef>
                        <a:buNone/>
                      </a:pPr>
                      <a:r>
                        <a:rPr lang="fr" sz="3600">
                          <a:solidFill>
                            <a:srgbClr val="FF9900"/>
                          </a:solidFill>
                        </a:rPr>
                        <a:t>+</a:t>
                      </a:r>
                    </a:p>
                  </a:txBody>
                  <a:tcPr marL="91425" marR="91425" marT="91425" marB="91425"/>
                </a:tc>
                <a:extLst>
                  <a:ext uri="{0D108BD9-81ED-4DB2-BD59-A6C34878D82A}">
                    <a16:rowId xmlns:a16="http://schemas.microsoft.com/office/drawing/2014/main" val="10001"/>
                  </a:ext>
                </a:extLst>
              </a:tr>
              <a:tr h="381000">
                <a:tc>
                  <a:txBody>
                    <a:bodyPr/>
                    <a:lstStyle/>
                    <a:p>
                      <a:pPr lvl="0" algn="ctr" rtl="0">
                        <a:spcBef>
                          <a:spcPts val="0"/>
                        </a:spcBef>
                        <a:buNone/>
                      </a:pPr>
                      <a:r>
                        <a:rPr lang="fr"/>
                        <a:t>Patient 2</a:t>
                      </a:r>
                    </a:p>
                  </a:txBody>
                  <a:tcPr marL="91425" marR="91425" marT="91425" marB="91425"/>
                </a:tc>
                <a:tc>
                  <a:txBody>
                    <a:bodyPr/>
                    <a:lstStyle/>
                    <a:p>
                      <a:pPr lvl="0" algn="ctr">
                        <a:spcBef>
                          <a:spcPts val="0"/>
                        </a:spcBef>
                        <a:buNone/>
                      </a:pPr>
                      <a:r>
                        <a:rPr lang="fr" sz="3600">
                          <a:solidFill>
                            <a:srgbClr val="FF9900"/>
                          </a:solidFill>
                        </a:rPr>
                        <a:t>+</a:t>
                      </a:r>
                    </a:p>
                  </a:txBody>
                  <a:tcPr marL="91425" marR="91425" marT="91425" marB="91425"/>
                </a:tc>
                <a:tc>
                  <a:txBody>
                    <a:bodyPr/>
                    <a:lstStyle/>
                    <a:p>
                      <a:pPr lvl="0" algn="ctr">
                        <a:spcBef>
                          <a:spcPts val="0"/>
                        </a:spcBef>
                        <a:buNone/>
                      </a:pPr>
                      <a:r>
                        <a:rPr lang="fr" sz="3600">
                          <a:solidFill>
                            <a:srgbClr val="FF9900"/>
                          </a:solidFill>
                        </a:rPr>
                        <a:t>+</a:t>
                      </a:r>
                    </a:p>
                  </a:txBody>
                  <a:tcPr marL="91425" marR="91425" marT="91425" marB="91425"/>
                </a:tc>
                <a:tc>
                  <a:txBody>
                    <a:bodyPr/>
                    <a:lstStyle/>
                    <a:p>
                      <a:pPr lvl="0" algn="ctr">
                        <a:spcBef>
                          <a:spcPts val="0"/>
                        </a:spcBef>
                        <a:buNone/>
                      </a:pPr>
                      <a:r>
                        <a:rPr lang="fr" sz="3600">
                          <a:solidFill>
                            <a:srgbClr val="FF9900"/>
                          </a:solidFill>
                        </a:rPr>
                        <a:t>+</a:t>
                      </a:r>
                    </a:p>
                  </a:txBody>
                  <a:tcPr marL="91425" marR="91425" marT="91425" marB="91425"/>
                </a:tc>
                <a:extLst>
                  <a:ext uri="{0D108BD9-81ED-4DB2-BD59-A6C34878D82A}">
                    <a16:rowId xmlns:a16="http://schemas.microsoft.com/office/drawing/2014/main" val="10002"/>
                  </a:ext>
                </a:extLst>
              </a:tr>
              <a:tr h="381000">
                <a:tc>
                  <a:txBody>
                    <a:bodyPr/>
                    <a:lstStyle/>
                    <a:p>
                      <a:pPr lvl="0" algn="ctr" rtl="0">
                        <a:spcBef>
                          <a:spcPts val="0"/>
                        </a:spcBef>
                        <a:buNone/>
                      </a:pPr>
                      <a:r>
                        <a:rPr lang="fr"/>
                        <a:t>Patient 3</a:t>
                      </a:r>
                    </a:p>
                  </a:txBody>
                  <a:tcPr marL="91425" marR="91425" marT="91425" marB="91425"/>
                </a:tc>
                <a:tc>
                  <a:txBody>
                    <a:bodyPr/>
                    <a:lstStyle/>
                    <a:p>
                      <a:pPr lvl="0" algn="ctr">
                        <a:spcBef>
                          <a:spcPts val="0"/>
                        </a:spcBef>
                        <a:buNone/>
                      </a:pPr>
                      <a:r>
                        <a:rPr lang="fr" sz="3600">
                          <a:solidFill>
                            <a:srgbClr val="FF9900"/>
                          </a:solidFill>
                        </a:rPr>
                        <a:t>+</a:t>
                      </a:r>
                    </a:p>
                  </a:txBody>
                  <a:tcPr marL="91425" marR="91425" marT="91425" marB="91425"/>
                </a:tc>
                <a:tc>
                  <a:txBody>
                    <a:bodyPr/>
                    <a:lstStyle/>
                    <a:p>
                      <a:pPr lvl="0" algn="ctr">
                        <a:spcBef>
                          <a:spcPts val="0"/>
                        </a:spcBef>
                        <a:buNone/>
                      </a:pPr>
                      <a:r>
                        <a:rPr lang="fr" sz="3600">
                          <a:solidFill>
                            <a:srgbClr val="FF9900"/>
                          </a:solidFill>
                        </a:rPr>
                        <a:t>+</a:t>
                      </a:r>
                    </a:p>
                  </a:txBody>
                  <a:tcPr marL="91425" marR="91425" marT="91425" marB="91425"/>
                </a:tc>
                <a:tc>
                  <a:txBody>
                    <a:bodyPr/>
                    <a:lstStyle/>
                    <a:p>
                      <a:pPr lvl="0" algn="ctr">
                        <a:spcBef>
                          <a:spcPts val="0"/>
                        </a:spcBef>
                        <a:buNone/>
                      </a:pPr>
                      <a:r>
                        <a:rPr lang="fr" sz="3600">
                          <a:solidFill>
                            <a:srgbClr val="0B5394"/>
                          </a:solidFill>
                        </a:rPr>
                        <a:t>-</a:t>
                      </a:r>
                    </a:p>
                  </a:txBody>
                  <a:tcPr marL="91425" marR="91425" marT="91425" marB="91425"/>
                </a:tc>
                <a:extLst>
                  <a:ext uri="{0D108BD9-81ED-4DB2-BD59-A6C34878D82A}">
                    <a16:rowId xmlns:a16="http://schemas.microsoft.com/office/drawing/2014/main" val="10003"/>
                  </a:ext>
                </a:extLst>
              </a:tr>
            </a:tbl>
          </a:graphicData>
        </a:graphic>
      </p:graphicFrame>
      <p:sp>
        <p:nvSpPr>
          <p:cNvPr id="534" name="Shape 534"/>
          <p:cNvSpPr/>
          <p:nvPr/>
        </p:nvSpPr>
        <p:spPr>
          <a:xfrm rot="10800000">
            <a:off x="3581850" y="4932550"/>
            <a:ext cx="2132700" cy="196800"/>
          </a:xfrm>
          <a:prstGeom prst="triangle">
            <a:avLst>
              <a:gd name="adj" fmla="val 50000"/>
            </a:avLst>
          </a:prstGeom>
          <a:solidFill>
            <a:srgbClr val="3D85C6"/>
          </a:solidFill>
          <a:ln w="9525" cap="flat" cmpd="sng">
            <a:solidFill>
              <a:srgbClr val="A4C2F4"/>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535" name="Shape 535"/>
          <p:cNvSpPr txBox="1"/>
          <p:nvPr/>
        </p:nvSpPr>
        <p:spPr>
          <a:xfrm>
            <a:off x="1624275" y="5381400"/>
            <a:ext cx="6004800" cy="1239300"/>
          </a:xfrm>
          <a:prstGeom prst="rect">
            <a:avLst/>
          </a:prstGeom>
          <a:noFill/>
          <a:ln w="9525" cap="flat" cmpd="sng">
            <a:solidFill>
              <a:srgbClr val="000000"/>
            </a:solidFill>
            <a:prstDash val="solid"/>
            <a:round/>
            <a:headEnd type="none" w="med" len="med"/>
            <a:tailEnd type="none" w="med" len="med"/>
          </a:ln>
        </p:spPr>
        <p:txBody>
          <a:bodyPr lIns="91425" tIns="91425" rIns="91425" bIns="91425" anchor="t" anchorCtr="0">
            <a:noAutofit/>
          </a:bodyPr>
          <a:lstStyle/>
          <a:p>
            <a:pPr lvl="0" algn="ctr">
              <a:spcBef>
                <a:spcPts val="0"/>
              </a:spcBef>
              <a:buNone/>
            </a:pPr>
            <a:r>
              <a:rPr lang="fr" sz="2400">
                <a:latin typeface="Lato"/>
                <a:ea typeface="Lato"/>
                <a:cs typeface="Lato"/>
                <a:sym typeface="Lato"/>
              </a:rPr>
              <a:t>Phage test detects Borrelia active presence, while Elisa and Western Blots (IgG) only detect  a former  contact with the bacteria.</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540" name="Shape 540"/>
          <p:cNvSpPr txBox="1"/>
          <p:nvPr/>
        </p:nvSpPr>
        <p:spPr>
          <a:xfrm>
            <a:off x="346125" y="378775"/>
            <a:ext cx="8410200" cy="879900"/>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fr" sz="3600" b="1">
                <a:solidFill>
                  <a:schemeClr val="dk1"/>
                </a:solidFill>
                <a:latin typeface="Lato"/>
                <a:ea typeface="Lato"/>
                <a:cs typeface="Lato"/>
                <a:sym typeface="Lato"/>
              </a:rPr>
              <a:t>First results: false negative detection</a:t>
            </a:r>
          </a:p>
        </p:txBody>
      </p:sp>
      <p:sp>
        <p:nvSpPr>
          <p:cNvPr id="541" name="Shape 541"/>
          <p:cNvSpPr txBox="1"/>
          <p:nvPr/>
        </p:nvSpPr>
        <p:spPr>
          <a:xfrm>
            <a:off x="882525" y="1184400"/>
            <a:ext cx="7488300" cy="360600"/>
          </a:xfrm>
          <a:prstGeom prst="rect">
            <a:avLst/>
          </a:prstGeom>
          <a:noFill/>
          <a:ln>
            <a:noFill/>
          </a:ln>
        </p:spPr>
        <p:txBody>
          <a:bodyPr lIns="91425" tIns="91425" rIns="91425" bIns="91425" anchor="t" anchorCtr="0">
            <a:noAutofit/>
          </a:bodyPr>
          <a:lstStyle/>
          <a:p>
            <a:pPr lvl="0" rtl="0">
              <a:spcBef>
                <a:spcPts val="0"/>
              </a:spcBef>
              <a:buNone/>
            </a:pPr>
            <a:r>
              <a:rPr lang="fr" b="1" dirty="0"/>
              <a:t>Focus on </a:t>
            </a:r>
            <a:r>
              <a:rPr lang="fr-FR" b="1" dirty="0"/>
              <a:t>the patients </a:t>
            </a:r>
            <a:r>
              <a:rPr lang="fr" b="1" dirty="0"/>
              <a:t>w</a:t>
            </a:r>
            <a:r>
              <a:rPr lang="fr-FR" b="1" dirty="0" err="1"/>
              <a:t>ith</a:t>
            </a:r>
            <a:r>
              <a:rPr lang="fr" b="1" dirty="0"/>
              <a:t> </a:t>
            </a:r>
            <a:r>
              <a:rPr lang="fr" b="1" u="sng" dirty="0" err="1"/>
              <a:t>negative</a:t>
            </a:r>
            <a:r>
              <a:rPr lang="fr" b="1" u="sng" dirty="0"/>
              <a:t> </a:t>
            </a:r>
            <a:r>
              <a:rPr lang="fr" b="1" u="sng" dirty="0" err="1"/>
              <a:t>results</a:t>
            </a:r>
            <a:r>
              <a:rPr lang="fr" b="1" u="sng" dirty="0"/>
              <a:t> in </a:t>
            </a:r>
            <a:r>
              <a:rPr lang="fr" b="1" u="sng" dirty="0" err="1"/>
              <a:t>both</a:t>
            </a:r>
            <a:r>
              <a:rPr lang="fr" b="1" u="sng" dirty="0"/>
              <a:t> ELISA and WB </a:t>
            </a:r>
            <a:r>
              <a:rPr lang="fr" b="1" u="sng" dirty="0" err="1"/>
              <a:t>IgG</a:t>
            </a:r>
            <a:r>
              <a:rPr lang="fr" b="1" u="sng" dirty="0"/>
              <a:t> and </a:t>
            </a:r>
            <a:r>
              <a:rPr lang="fr" b="1" u="sng" dirty="0" err="1"/>
              <a:t>IgM</a:t>
            </a:r>
            <a:r>
              <a:rPr lang="fr" u="sng" dirty="0"/>
              <a:t>:</a:t>
            </a:r>
            <a:r>
              <a:rPr lang="fr" dirty="0"/>
              <a:t> </a:t>
            </a:r>
          </a:p>
        </p:txBody>
      </p:sp>
      <p:sp>
        <p:nvSpPr>
          <p:cNvPr id="542" name="Shape 542"/>
          <p:cNvSpPr/>
          <p:nvPr/>
        </p:nvSpPr>
        <p:spPr>
          <a:xfrm rot="10800000">
            <a:off x="3581850" y="5237350"/>
            <a:ext cx="2132700" cy="196800"/>
          </a:xfrm>
          <a:prstGeom prst="triangle">
            <a:avLst>
              <a:gd name="adj" fmla="val 50000"/>
            </a:avLst>
          </a:prstGeom>
          <a:solidFill>
            <a:srgbClr val="3D85C6"/>
          </a:solidFill>
          <a:ln w="9525" cap="flat" cmpd="sng">
            <a:solidFill>
              <a:srgbClr val="A4C2F4"/>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543" name="Shape 543"/>
          <p:cNvSpPr txBox="1"/>
          <p:nvPr/>
        </p:nvSpPr>
        <p:spPr>
          <a:xfrm>
            <a:off x="1624275" y="5533800"/>
            <a:ext cx="6004800" cy="1239300"/>
          </a:xfrm>
          <a:prstGeom prst="rect">
            <a:avLst/>
          </a:prstGeom>
          <a:noFill/>
          <a:ln w="9525" cap="flat" cmpd="sng">
            <a:solidFill>
              <a:srgbClr val="000000"/>
            </a:solidFill>
            <a:prstDash val="solid"/>
            <a:round/>
            <a:headEnd type="none" w="med" len="med"/>
            <a:tailEnd type="none" w="med" len="med"/>
          </a:ln>
        </p:spPr>
        <p:txBody>
          <a:bodyPr lIns="91425" tIns="91425" rIns="91425" bIns="91425" anchor="t" anchorCtr="0">
            <a:noAutofit/>
          </a:bodyPr>
          <a:lstStyle/>
          <a:p>
            <a:pPr lvl="0" algn="ctr" rtl="0">
              <a:spcBef>
                <a:spcPts val="0"/>
              </a:spcBef>
              <a:buNone/>
            </a:pPr>
            <a:r>
              <a:rPr lang="fr" sz="2400">
                <a:latin typeface="Lato"/>
                <a:ea typeface="Lato"/>
                <a:cs typeface="Lato"/>
                <a:sym typeface="Lato"/>
              </a:rPr>
              <a:t>Phage test detects the presence of active phages in a large number of patients having both negative ELISA and WB (IgG and IgM).</a:t>
            </a:r>
          </a:p>
        </p:txBody>
      </p:sp>
      <p:pic>
        <p:nvPicPr>
          <p:cNvPr id="544" name="Shape 544"/>
          <p:cNvPicPr preferRelativeResize="0"/>
          <p:nvPr/>
        </p:nvPicPr>
        <p:blipFill>
          <a:blip r:embed="rId3">
            <a:alphaModFix/>
          </a:blip>
          <a:stretch>
            <a:fillRect/>
          </a:stretch>
        </p:blipFill>
        <p:spPr>
          <a:xfrm>
            <a:off x="997362" y="1697400"/>
            <a:ext cx="7107728" cy="338755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sp>
        <p:nvSpPr>
          <p:cNvPr id="549" name="Shape 549"/>
          <p:cNvSpPr txBox="1"/>
          <p:nvPr/>
        </p:nvSpPr>
        <p:spPr>
          <a:xfrm>
            <a:off x="234450" y="399800"/>
            <a:ext cx="8675100" cy="879900"/>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fr" sz="3600" b="1">
                <a:solidFill>
                  <a:schemeClr val="dk1"/>
                </a:solidFill>
                <a:latin typeface="Lato"/>
                <a:ea typeface="Lato"/>
                <a:cs typeface="Lato"/>
                <a:sym typeface="Lato"/>
              </a:rPr>
              <a:t>First results: IgM false negative detection</a:t>
            </a:r>
          </a:p>
        </p:txBody>
      </p:sp>
      <p:sp>
        <p:nvSpPr>
          <p:cNvPr id="550" name="Shape 550"/>
          <p:cNvSpPr txBox="1"/>
          <p:nvPr/>
        </p:nvSpPr>
        <p:spPr>
          <a:xfrm>
            <a:off x="882525" y="1184400"/>
            <a:ext cx="7488300" cy="360600"/>
          </a:xfrm>
          <a:prstGeom prst="rect">
            <a:avLst/>
          </a:prstGeom>
          <a:noFill/>
          <a:ln>
            <a:noFill/>
          </a:ln>
        </p:spPr>
        <p:txBody>
          <a:bodyPr lIns="91425" tIns="91425" rIns="91425" bIns="91425" anchor="t" anchorCtr="0">
            <a:noAutofit/>
          </a:bodyPr>
          <a:lstStyle/>
          <a:p>
            <a:pPr lvl="0" rtl="0">
              <a:spcBef>
                <a:spcPts val="0"/>
              </a:spcBef>
              <a:buNone/>
            </a:pPr>
            <a:r>
              <a:rPr lang="fr" b="1" dirty="0"/>
              <a:t>Focus on the p</a:t>
            </a:r>
            <a:r>
              <a:rPr lang="fr-FR" b="1" dirty="0" err="1"/>
              <a:t>atients</a:t>
            </a:r>
            <a:r>
              <a:rPr lang="fr-FR" b="1" dirty="0"/>
              <a:t> </a:t>
            </a:r>
            <a:r>
              <a:rPr lang="fr" b="1" dirty="0"/>
              <a:t>w</a:t>
            </a:r>
            <a:r>
              <a:rPr lang="fr-FR" b="1" dirty="0" err="1"/>
              <a:t>ith</a:t>
            </a:r>
            <a:r>
              <a:rPr lang="fr-FR" b="1" dirty="0"/>
              <a:t> </a:t>
            </a:r>
            <a:r>
              <a:rPr lang="fr" b="1" dirty="0"/>
              <a:t> </a:t>
            </a:r>
            <a:r>
              <a:rPr lang="fr" b="1" u="sng" dirty="0" err="1"/>
              <a:t>negative</a:t>
            </a:r>
            <a:r>
              <a:rPr lang="fr" b="1" u="sng" dirty="0"/>
              <a:t> </a:t>
            </a:r>
            <a:r>
              <a:rPr lang="fr" b="1" u="sng" dirty="0" err="1"/>
              <a:t>results</a:t>
            </a:r>
            <a:r>
              <a:rPr lang="fr" b="1" u="sng" dirty="0"/>
              <a:t> in </a:t>
            </a:r>
            <a:r>
              <a:rPr lang="fr" b="1" u="sng" dirty="0" err="1"/>
              <a:t>both</a:t>
            </a:r>
            <a:r>
              <a:rPr lang="fr" b="1" u="sng" dirty="0"/>
              <a:t> ELISA and WB </a:t>
            </a:r>
            <a:r>
              <a:rPr lang="fr" b="1" u="sng" dirty="0" err="1"/>
              <a:t>IgM</a:t>
            </a:r>
            <a:r>
              <a:rPr lang="fr" b="1" dirty="0"/>
              <a:t> </a:t>
            </a:r>
            <a:r>
              <a:rPr lang="fr" b="1" dirty="0" err="1"/>
              <a:t>only</a:t>
            </a:r>
            <a:r>
              <a:rPr lang="fr" dirty="0"/>
              <a:t>: </a:t>
            </a:r>
          </a:p>
        </p:txBody>
      </p:sp>
      <p:sp>
        <p:nvSpPr>
          <p:cNvPr id="551" name="Shape 551"/>
          <p:cNvSpPr/>
          <p:nvPr/>
        </p:nvSpPr>
        <p:spPr>
          <a:xfrm rot="10800000">
            <a:off x="3581850" y="5237350"/>
            <a:ext cx="2132700" cy="196800"/>
          </a:xfrm>
          <a:prstGeom prst="triangle">
            <a:avLst>
              <a:gd name="adj" fmla="val 50000"/>
            </a:avLst>
          </a:prstGeom>
          <a:solidFill>
            <a:srgbClr val="3D85C6"/>
          </a:solidFill>
          <a:ln w="9525" cap="flat" cmpd="sng">
            <a:solidFill>
              <a:srgbClr val="A4C2F4"/>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552" name="Shape 552"/>
          <p:cNvSpPr txBox="1"/>
          <p:nvPr/>
        </p:nvSpPr>
        <p:spPr>
          <a:xfrm>
            <a:off x="1624275" y="5533800"/>
            <a:ext cx="6004800" cy="1239300"/>
          </a:xfrm>
          <a:prstGeom prst="rect">
            <a:avLst/>
          </a:prstGeom>
          <a:noFill/>
          <a:ln w="9525" cap="flat" cmpd="sng">
            <a:solidFill>
              <a:srgbClr val="000000"/>
            </a:solidFill>
            <a:prstDash val="solid"/>
            <a:round/>
            <a:headEnd type="none" w="med" len="med"/>
            <a:tailEnd type="none" w="med" len="med"/>
          </a:ln>
        </p:spPr>
        <p:txBody>
          <a:bodyPr lIns="91425" tIns="91425" rIns="91425" bIns="91425" anchor="t" anchorCtr="0">
            <a:noAutofit/>
          </a:bodyPr>
          <a:lstStyle/>
          <a:p>
            <a:pPr lvl="0" algn="ctr" rtl="0">
              <a:spcBef>
                <a:spcPts val="0"/>
              </a:spcBef>
              <a:buNone/>
            </a:pPr>
            <a:r>
              <a:rPr lang="fr" sz="2400">
                <a:latin typeface="Lato"/>
                <a:ea typeface="Lato"/>
                <a:cs typeface="Lato"/>
                <a:sym typeface="Lato"/>
              </a:rPr>
              <a:t>Phage test detects the presence of active phages in a large number of patients having both negative ELISA IgM and WB IgM.</a:t>
            </a:r>
          </a:p>
        </p:txBody>
      </p:sp>
      <p:pic>
        <p:nvPicPr>
          <p:cNvPr id="553" name="Shape 553"/>
          <p:cNvPicPr preferRelativeResize="0"/>
          <p:nvPr/>
        </p:nvPicPr>
        <p:blipFill>
          <a:blip r:embed="rId3">
            <a:alphaModFix/>
          </a:blip>
          <a:stretch>
            <a:fillRect/>
          </a:stretch>
        </p:blipFill>
        <p:spPr>
          <a:xfrm>
            <a:off x="838200" y="1697400"/>
            <a:ext cx="7037024" cy="338755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FC8D87C-D262-4C3E-BAC9-1398DD8CD6AB}"/>
              </a:ext>
            </a:extLst>
          </p:cNvPr>
          <p:cNvSpPr txBox="1"/>
          <p:nvPr/>
        </p:nvSpPr>
        <p:spPr>
          <a:xfrm>
            <a:off x="0" y="0"/>
            <a:ext cx="9220200"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GB" sz="3600" b="1" dirty="0">
                <a:solidFill>
                  <a:schemeClr val="tx1"/>
                </a:solidFill>
              </a:rPr>
              <a:t>Phage-based PCR test : validation    </a:t>
            </a:r>
          </a:p>
        </p:txBody>
      </p:sp>
      <p:sp>
        <p:nvSpPr>
          <p:cNvPr id="4" name="TextBox 3">
            <a:extLst>
              <a:ext uri="{FF2B5EF4-FFF2-40B4-BE49-F238E27FC236}">
                <a16:creationId xmlns:a16="http://schemas.microsoft.com/office/drawing/2014/main" id="{F48F18F1-B5B2-439A-9E2C-95BB0B455212}"/>
              </a:ext>
            </a:extLst>
          </p:cNvPr>
          <p:cNvSpPr txBox="1"/>
          <p:nvPr/>
        </p:nvSpPr>
        <p:spPr>
          <a:xfrm>
            <a:off x="194872" y="929390"/>
            <a:ext cx="9144000" cy="6494085"/>
          </a:xfrm>
          <a:prstGeom prst="rect">
            <a:avLst/>
          </a:prstGeom>
          <a:noFill/>
        </p:spPr>
        <p:txBody>
          <a:bodyPr wrap="square" rtlCol="0">
            <a:spAutoFit/>
          </a:bodyPr>
          <a:lstStyle/>
          <a:p>
            <a:pPr lvl="1">
              <a:spcBef>
                <a:spcPts val="0"/>
              </a:spcBef>
            </a:pPr>
            <a:r>
              <a:rPr lang="en-GB" sz="3200" dirty="0">
                <a:solidFill>
                  <a:schemeClr val="bg1"/>
                </a:solidFill>
              </a:rPr>
              <a:t> </a:t>
            </a:r>
          </a:p>
          <a:p>
            <a:pPr lvl="1">
              <a:spcBef>
                <a:spcPts val="0"/>
              </a:spcBef>
            </a:pPr>
            <a:r>
              <a:rPr lang="en-GB" sz="3200" b="1" dirty="0"/>
              <a:t>Its  high sensitivity  makes it able  to detect the disease in the first weeks of infection as well as in the late stages </a:t>
            </a:r>
          </a:p>
          <a:p>
            <a:pPr lvl="0" algn="just"/>
            <a:endParaRPr lang="en-GB" sz="3200" b="1" dirty="0"/>
          </a:p>
          <a:p>
            <a:pPr lvl="0" algn="just"/>
            <a:r>
              <a:rPr lang="en-GB" sz="3200" b="1" dirty="0"/>
              <a:t>Phage-based PCR is an in vivo  amplification system </a:t>
            </a:r>
            <a:endParaRPr lang="fr-FR" sz="2400" b="1" dirty="0">
              <a:solidFill>
                <a:schemeClr val="dk1"/>
              </a:solidFill>
              <a:latin typeface="Lato"/>
              <a:ea typeface="Lato"/>
              <a:cs typeface="Lato"/>
              <a:sym typeface="Lato"/>
            </a:endParaRPr>
          </a:p>
          <a:p>
            <a:pPr lvl="1">
              <a:spcBef>
                <a:spcPts val="0"/>
              </a:spcBef>
            </a:pPr>
            <a:endParaRPr lang="en-GB" sz="3200" b="1" dirty="0"/>
          </a:p>
          <a:p>
            <a:pPr lvl="1">
              <a:spcBef>
                <a:spcPts val="0"/>
              </a:spcBef>
            </a:pPr>
            <a:r>
              <a:rPr lang="en-GB" sz="3200" b="1" dirty="0"/>
              <a:t>  It’s high  specificity  permits  to distinguish between the two tick-borne diseases and indicates the bacterial species involved </a:t>
            </a:r>
          </a:p>
          <a:p>
            <a:pPr marL="285750" indent="-285750">
              <a:buFont typeface="Arial" panose="020B0604020202020204" pitchFamily="34" charset="0"/>
              <a:buChar char="•"/>
            </a:pPr>
            <a:endParaRPr lang="en-GB" sz="3200" b="1" dirty="0"/>
          </a:p>
          <a:p>
            <a:pPr marL="285750" indent="-285750">
              <a:buFont typeface="Arial" panose="020B0604020202020204" pitchFamily="34" charset="0"/>
              <a:buChar char="•"/>
            </a:pPr>
            <a:endParaRPr lang="en-GB" sz="3200" dirty="0">
              <a:solidFill>
                <a:schemeClr val="bg1"/>
              </a:solidFill>
            </a:endParaRPr>
          </a:p>
        </p:txBody>
      </p:sp>
    </p:spTree>
    <p:extLst>
      <p:ext uri="{BB962C8B-B14F-4D97-AF65-F5344CB8AC3E}">
        <p14:creationId xmlns:p14="http://schemas.microsoft.com/office/powerpoint/2010/main" val="23806235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742BAE4-5205-4280-A485-57FD8BED860C}"/>
              </a:ext>
            </a:extLst>
          </p:cNvPr>
          <p:cNvSpPr/>
          <p:nvPr/>
        </p:nvSpPr>
        <p:spPr>
          <a:xfrm>
            <a:off x="304800" y="609600"/>
            <a:ext cx="8686800" cy="1260345"/>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Times New Roman" panose="02020603050405020304" pitchFamily="18" charset="0"/>
                <a:ea typeface="DengXian" panose="02010600030101010101" pitchFamily="2" charset="-122"/>
                <a:cs typeface="Times New Roman" panose="02020603050405020304" pitchFamily="18" charset="0"/>
              </a:rPr>
              <a:t>Table 1. Comparison of phage PCR and ELISA/WB Assays for detecting </a:t>
            </a:r>
            <a:r>
              <a:rPr kumimoji="0" lang="en-GB" sz="2400" b="0" i="1" u="none" strike="noStrike" kern="1200" cap="none" spc="0" normalizeH="0" baseline="0" noProof="0" dirty="0">
                <a:ln>
                  <a:noFill/>
                </a:ln>
                <a:solidFill>
                  <a:prstClr val="black"/>
                </a:solidFill>
                <a:effectLst/>
                <a:uLnTx/>
                <a:uFillTx/>
                <a:latin typeface="Times New Roman" panose="02020603050405020304" pitchFamily="18" charset="0"/>
                <a:ea typeface="DengXian" panose="02010600030101010101" pitchFamily="2" charset="-122"/>
                <a:cs typeface="Times New Roman" panose="02020603050405020304" pitchFamily="18" charset="0"/>
              </a:rPr>
              <a:t>Borrelia</a:t>
            </a:r>
            <a:r>
              <a:rPr kumimoji="0" lang="en-GB" sz="2400" b="0" i="0" u="none" strike="noStrike" kern="1200" cap="none" spc="0" normalizeH="0" baseline="0" noProof="0" dirty="0">
                <a:ln>
                  <a:noFill/>
                </a:ln>
                <a:solidFill>
                  <a:prstClr val="black"/>
                </a:solidFill>
                <a:effectLst/>
                <a:uLnTx/>
                <a:uFillTx/>
                <a:latin typeface="Times New Roman" panose="02020603050405020304" pitchFamily="18" charset="0"/>
                <a:ea typeface="DengXian" panose="02010600030101010101" pitchFamily="2" charset="-122"/>
                <a:cs typeface="Times New Roman" panose="02020603050405020304" pitchFamily="18" charset="0"/>
              </a:rPr>
              <a:t> in serum collected from 96 patients who were clinically diagnosed as ‘Lyme disease’ by Dr Louis Teulieres.</a:t>
            </a:r>
          </a:p>
        </p:txBody>
      </p:sp>
      <p:graphicFrame>
        <p:nvGraphicFramePr>
          <p:cNvPr id="16" name="Table 15">
            <a:extLst>
              <a:ext uri="{FF2B5EF4-FFF2-40B4-BE49-F238E27FC236}">
                <a16:creationId xmlns:a16="http://schemas.microsoft.com/office/drawing/2014/main" id="{B2E4827C-4DA8-4CD6-9BB3-49385D2C1012}"/>
              </a:ext>
            </a:extLst>
          </p:cNvPr>
          <p:cNvGraphicFramePr>
            <a:graphicFrameLocks noGrp="1"/>
          </p:cNvGraphicFramePr>
          <p:nvPr>
            <p:extLst>
              <p:ext uri="{D42A27DB-BD31-4B8C-83A1-F6EECF244321}">
                <p14:modId xmlns:p14="http://schemas.microsoft.com/office/powerpoint/2010/main" val="4216963699"/>
              </p:ext>
            </p:extLst>
          </p:nvPr>
        </p:nvGraphicFramePr>
        <p:xfrm>
          <a:off x="285750" y="1109784"/>
          <a:ext cx="8382000" cy="4638432"/>
        </p:xfrm>
        <a:graphic>
          <a:graphicData uri="http://schemas.openxmlformats.org/drawingml/2006/table">
            <a:tbl>
              <a:tblPr firstRow="1" firstCol="1" bandRow="1">
                <a:tableStyleId>{5C22544A-7EE6-4342-B048-85BDC9FD1C3A}</a:tableStyleId>
              </a:tblPr>
              <a:tblGrid>
                <a:gridCol w="3310296">
                  <a:extLst>
                    <a:ext uri="{9D8B030D-6E8A-4147-A177-3AD203B41FA5}">
                      <a16:colId xmlns:a16="http://schemas.microsoft.com/office/drawing/2014/main" val="2531482943"/>
                    </a:ext>
                  </a:extLst>
                </a:gridCol>
                <a:gridCol w="1786624">
                  <a:extLst>
                    <a:ext uri="{9D8B030D-6E8A-4147-A177-3AD203B41FA5}">
                      <a16:colId xmlns:a16="http://schemas.microsoft.com/office/drawing/2014/main" val="3309052325"/>
                    </a:ext>
                  </a:extLst>
                </a:gridCol>
                <a:gridCol w="1642540">
                  <a:extLst>
                    <a:ext uri="{9D8B030D-6E8A-4147-A177-3AD203B41FA5}">
                      <a16:colId xmlns:a16="http://schemas.microsoft.com/office/drawing/2014/main" val="4006813515"/>
                    </a:ext>
                  </a:extLst>
                </a:gridCol>
                <a:gridCol w="1642540">
                  <a:extLst>
                    <a:ext uri="{9D8B030D-6E8A-4147-A177-3AD203B41FA5}">
                      <a16:colId xmlns:a16="http://schemas.microsoft.com/office/drawing/2014/main" val="3350405000"/>
                    </a:ext>
                  </a:extLst>
                </a:gridCol>
              </a:tblGrid>
              <a:tr h="1280382">
                <a:tc rowSpan="2">
                  <a:txBody>
                    <a:bodyPr/>
                    <a:lstStyle/>
                    <a:p>
                      <a:pPr algn="ctr">
                        <a:lnSpc>
                          <a:spcPct val="107000"/>
                        </a:lnSpc>
                        <a:spcAft>
                          <a:spcPts val="0"/>
                        </a:spcAft>
                      </a:pPr>
                      <a:r>
                        <a:rPr lang="en-GB" sz="3200" dirty="0">
                          <a:effectLst/>
                        </a:rPr>
                        <a:t>Phage qPCR results</a:t>
                      </a:r>
                    </a:p>
                  </a:txBody>
                  <a:tcPr marL="68580" marR="68580" marT="0" marB="0"/>
                </a:tc>
                <a:tc gridSpan="2">
                  <a:txBody>
                    <a:bodyPr/>
                    <a:lstStyle/>
                    <a:p>
                      <a:pPr algn="ctr">
                        <a:lnSpc>
                          <a:spcPct val="107000"/>
                        </a:lnSpc>
                        <a:spcAft>
                          <a:spcPts val="0"/>
                        </a:spcAft>
                      </a:pPr>
                      <a:r>
                        <a:rPr lang="en-GB" sz="3200" dirty="0">
                          <a:solidFill>
                            <a:schemeClr val="tx1"/>
                          </a:solidFill>
                          <a:effectLst/>
                        </a:rPr>
                        <a:t>Serological results</a:t>
                      </a:r>
                      <a:endParaRPr lang="en-GB" sz="3200" dirty="0">
                        <a:solidFill>
                          <a:schemeClr val="tx1"/>
                        </a:solidFill>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solidFill>
                      <a:srgbClr val="FFFF00"/>
                    </a:solidFill>
                  </a:tcPr>
                </a:tc>
                <a:tc hMerge="1">
                  <a:txBody>
                    <a:bodyPr/>
                    <a:lstStyle/>
                    <a:p>
                      <a:endParaRPr lang="en-GB"/>
                    </a:p>
                  </a:txBody>
                  <a:tcPr/>
                </a:tc>
                <a:tc rowSpan="2">
                  <a:txBody>
                    <a:bodyPr/>
                    <a:lstStyle/>
                    <a:p>
                      <a:pPr>
                        <a:lnSpc>
                          <a:spcPct val="107000"/>
                        </a:lnSpc>
                        <a:spcAft>
                          <a:spcPts val="0"/>
                        </a:spcAft>
                      </a:pPr>
                      <a:r>
                        <a:rPr lang="en-GB" sz="3200">
                          <a:effectLst/>
                        </a:rPr>
                        <a:t> </a:t>
                      </a:r>
                    </a:p>
                    <a:p>
                      <a:pPr>
                        <a:lnSpc>
                          <a:spcPct val="107000"/>
                        </a:lnSpc>
                        <a:spcAft>
                          <a:spcPts val="0"/>
                        </a:spcAft>
                      </a:pPr>
                      <a:r>
                        <a:rPr lang="en-GB" sz="3200">
                          <a:effectLst/>
                        </a:rPr>
                        <a:t>Total</a:t>
                      </a:r>
                      <a:endParaRPr lang="en-GB" sz="32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1623513"/>
                  </a:ext>
                </a:extLst>
              </a:tr>
              <a:tr h="1280382">
                <a:tc vMerge="1">
                  <a:txBody>
                    <a:bodyPr/>
                    <a:lstStyle/>
                    <a:p>
                      <a:endParaRPr lang="en-GB"/>
                    </a:p>
                  </a:txBody>
                  <a:tcPr/>
                </a:tc>
                <a:tc>
                  <a:txBody>
                    <a:bodyPr/>
                    <a:lstStyle/>
                    <a:p>
                      <a:pPr>
                        <a:lnSpc>
                          <a:spcPct val="107000"/>
                        </a:lnSpc>
                        <a:spcAft>
                          <a:spcPts val="0"/>
                        </a:spcAft>
                      </a:pPr>
                      <a:r>
                        <a:rPr lang="en-GB" sz="3200" dirty="0">
                          <a:effectLst/>
                        </a:rPr>
                        <a:t>Positive</a:t>
                      </a:r>
                      <a:endParaRPr lang="en-GB" sz="32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solidFill>
                      <a:srgbClr val="FFFF00"/>
                    </a:solidFill>
                  </a:tcPr>
                </a:tc>
                <a:tc>
                  <a:txBody>
                    <a:bodyPr/>
                    <a:lstStyle/>
                    <a:p>
                      <a:pPr>
                        <a:lnSpc>
                          <a:spcPct val="107000"/>
                        </a:lnSpc>
                        <a:spcAft>
                          <a:spcPts val="0"/>
                        </a:spcAft>
                      </a:pPr>
                      <a:r>
                        <a:rPr lang="en-GB" sz="3200" dirty="0">
                          <a:effectLst/>
                        </a:rPr>
                        <a:t>Negative</a:t>
                      </a:r>
                      <a:endParaRPr lang="en-GB" sz="32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solidFill>
                      <a:srgbClr val="FFFF00"/>
                    </a:solidFill>
                  </a:tcPr>
                </a:tc>
                <a:tc vMerge="1">
                  <a:txBody>
                    <a:bodyPr/>
                    <a:lstStyle/>
                    <a:p>
                      <a:endParaRPr lang="en-GB"/>
                    </a:p>
                  </a:txBody>
                  <a:tcPr/>
                </a:tc>
                <a:extLst>
                  <a:ext uri="{0D108BD9-81ED-4DB2-BD59-A6C34878D82A}">
                    <a16:rowId xmlns:a16="http://schemas.microsoft.com/office/drawing/2014/main" val="2457406480"/>
                  </a:ext>
                </a:extLst>
              </a:tr>
              <a:tr h="692556">
                <a:tc>
                  <a:txBody>
                    <a:bodyPr/>
                    <a:lstStyle/>
                    <a:p>
                      <a:pPr>
                        <a:lnSpc>
                          <a:spcPct val="107000"/>
                        </a:lnSpc>
                        <a:spcAft>
                          <a:spcPts val="0"/>
                        </a:spcAft>
                      </a:pPr>
                      <a:r>
                        <a:rPr lang="en-GB" sz="3200" dirty="0">
                          <a:effectLst/>
                        </a:rPr>
                        <a:t>Positive</a:t>
                      </a:r>
                      <a:endParaRPr lang="en-GB" sz="32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3200" dirty="0">
                          <a:effectLst/>
                        </a:rPr>
                        <a:t>15</a:t>
                      </a:r>
                      <a:endParaRPr lang="en-GB" sz="32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solidFill>
                      <a:schemeClr val="bg1">
                        <a:lumMod val="85000"/>
                      </a:schemeClr>
                    </a:solidFill>
                  </a:tcPr>
                </a:tc>
                <a:tc>
                  <a:txBody>
                    <a:bodyPr/>
                    <a:lstStyle/>
                    <a:p>
                      <a:pPr>
                        <a:lnSpc>
                          <a:spcPct val="107000"/>
                        </a:lnSpc>
                        <a:spcAft>
                          <a:spcPts val="0"/>
                        </a:spcAft>
                      </a:pPr>
                      <a:r>
                        <a:rPr lang="en-GB" sz="3200" dirty="0">
                          <a:effectLst/>
                        </a:rPr>
                        <a:t>73</a:t>
                      </a:r>
                      <a:endParaRPr lang="en-GB" sz="32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solidFill>
                      <a:schemeClr val="bg1">
                        <a:lumMod val="85000"/>
                      </a:schemeClr>
                    </a:solidFill>
                  </a:tcPr>
                </a:tc>
                <a:tc>
                  <a:txBody>
                    <a:bodyPr/>
                    <a:lstStyle/>
                    <a:p>
                      <a:pPr>
                        <a:lnSpc>
                          <a:spcPct val="107000"/>
                        </a:lnSpc>
                        <a:spcAft>
                          <a:spcPts val="0"/>
                        </a:spcAft>
                      </a:pPr>
                      <a:r>
                        <a:rPr lang="en-GB" sz="3200" dirty="0">
                          <a:solidFill>
                            <a:schemeClr val="bg1"/>
                          </a:solidFill>
                          <a:effectLst/>
                        </a:rPr>
                        <a:t>88</a:t>
                      </a:r>
                      <a:endParaRPr lang="en-GB" sz="3200" dirty="0">
                        <a:solidFill>
                          <a:schemeClr val="bg1"/>
                        </a:solidFill>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solidFill>
                      <a:schemeClr val="accent1"/>
                    </a:solidFill>
                  </a:tcPr>
                </a:tc>
                <a:extLst>
                  <a:ext uri="{0D108BD9-81ED-4DB2-BD59-A6C34878D82A}">
                    <a16:rowId xmlns:a16="http://schemas.microsoft.com/office/drawing/2014/main" val="1939870327"/>
                  </a:ext>
                </a:extLst>
              </a:tr>
              <a:tr h="692556">
                <a:tc>
                  <a:txBody>
                    <a:bodyPr/>
                    <a:lstStyle/>
                    <a:p>
                      <a:pPr>
                        <a:lnSpc>
                          <a:spcPct val="107000"/>
                        </a:lnSpc>
                        <a:spcAft>
                          <a:spcPts val="0"/>
                        </a:spcAft>
                      </a:pPr>
                      <a:r>
                        <a:rPr lang="en-GB" sz="3200">
                          <a:effectLst/>
                        </a:rPr>
                        <a:t>Negative </a:t>
                      </a:r>
                      <a:endParaRPr lang="en-GB" sz="32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3200" dirty="0">
                          <a:effectLst/>
                        </a:rPr>
                        <a:t>0</a:t>
                      </a:r>
                      <a:endParaRPr lang="en-GB" sz="32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solidFill>
                      <a:schemeClr val="bg1">
                        <a:lumMod val="85000"/>
                      </a:schemeClr>
                    </a:solidFill>
                  </a:tcPr>
                </a:tc>
                <a:tc>
                  <a:txBody>
                    <a:bodyPr/>
                    <a:lstStyle/>
                    <a:p>
                      <a:pPr>
                        <a:lnSpc>
                          <a:spcPct val="107000"/>
                        </a:lnSpc>
                        <a:spcAft>
                          <a:spcPts val="0"/>
                        </a:spcAft>
                      </a:pPr>
                      <a:r>
                        <a:rPr lang="en-GB" sz="3200" dirty="0">
                          <a:effectLst/>
                        </a:rPr>
                        <a:t>8</a:t>
                      </a:r>
                      <a:endParaRPr lang="en-GB" sz="32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solidFill>
                      <a:schemeClr val="bg1">
                        <a:lumMod val="85000"/>
                      </a:schemeClr>
                    </a:solidFill>
                  </a:tcPr>
                </a:tc>
                <a:tc>
                  <a:txBody>
                    <a:bodyPr/>
                    <a:lstStyle/>
                    <a:p>
                      <a:pPr>
                        <a:lnSpc>
                          <a:spcPct val="107000"/>
                        </a:lnSpc>
                        <a:spcAft>
                          <a:spcPts val="0"/>
                        </a:spcAft>
                      </a:pPr>
                      <a:r>
                        <a:rPr lang="en-GB" sz="3200" dirty="0">
                          <a:solidFill>
                            <a:schemeClr val="bg1"/>
                          </a:solidFill>
                          <a:effectLst/>
                        </a:rPr>
                        <a:t>8</a:t>
                      </a:r>
                      <a:endParaRPr lang="en-GB" sz="3200" dirty="0">
                        <a:solidFill>
                          <a:schemeClr val="bg1"/>
                        </a:solidFill>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solidFill>
                      <a:schemeClr val="accent1"/>
                    </a:solidFill>
                  </a:tcPr>
                </a:tc>
                <a:extLst>
                  <a:ext uri="{0D108BD9-81ED-4DB2-BD59-A6C34878D82A}">
                    <a16:rowId xmlns:a16="http://schemas.microsoft.com/office/drawing/2014/main" val="3104990459"/>
                  </a:ext>
                </a:extLst>
              </a:tr>
              <a:tr h="692556">
                <a:tc>
                  <a:txBody>
                    <a:bodyPr/>
                    <a:lstStyle/>
                    <a:p>
                      <a:pPr>
                        <a:lnSpc>
                          <a:spcPct val="107000"/>
                        </a:lnSpc>
                        <a:spcAft>
                          <a:spcPts val="0"/>
                        </a:spcAft>
                      </a:pPr>
                      <a:r>
                        <a:rPr lang="en-GB" sz="3200" dirty="0">
                          <a:effectLst/>
                        </a:rPr>
                        <a:t>Total</a:t>
                      </a:r>
                      <a:endParaRPr lang="en-GB" sz="32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3200" dirty="0">
                          <a:effectLst/>
                        </a:rPr>
                        <a:t>15</a:t>
                      </a:r>
                      <a:endParaRPr lang="en-GB" sz="32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solidFill>
                      <a:srgbClr val="FFFF00"/>
                    </a:solidFill>
                  </a:tcPr>
                </a:tc>
                <a:tc>
                  <a:txBody>
                    <a:bodyPr/>
                    <a:lstStyle/>
                    <a:p>
                      <a:pPr>
                        <a:lnSpc>
                          <a:spcPct val="107000"/>
                        </a:lnSpc>
                        <a:spcAft>
                          <a:spcPts val="0"/>
                        </a:spcAft>
                      </a:pPr>
                      <a:r>
                        <a:rPr lang="en-GB" sz="3200" dirty="0">
                          <a:effectLst/>
                        </a:rPr>
                        <a:t>81</a:t>
                      </a:r>
                      <a:endParaRPr lang="en-GB" sz="32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solidFill>
                      <a:srgbClr val="FFFF00"/>
                    </a:solidFill>
                  </a:tcPr>
                </a:tc>
                <a:tc>
                  <a:txBody>
                    <a:bodyPr/>
                    <a:lstStyle/>
                    <a:p>
                      <a:pPr>
                        <a:lnSpc>
                          <a:spcPct val="107000"/>
                        </a:lnSpc>
                        <a:spcAft>
                          <a:spcPts val="0"/>
                        </a:spcAft>
                      </a:pPr>
                      <a:r>
                        <a:rPr lang="en-GB" sz="3200" dirty="0">
                          <a:solidFill>
                            <a:schemeClr val="bg1"/>
                          </a:solidFill>
                          <a:effectLst/>
                        </a:rPr>
                        <a:t>96</a:t>
                      </a:r>
                      <a:endParaRPr lang="en-GB" sz="3200" dirty="0">
                        <a:solidFill>
                          <a:schemeClr val="bg1"/>
                        </a:solidFill>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solidFill>
                      <a:schemeClr val="accent1"/>
                    </a:solidFill>
                  </a:tcPr>
                </a:tc>
                <a:extLst>
                  <a:ext uri="{0D108BD9-81ED-4DB2-BD59-A6C34878D82A}">
                    <a16:rowId xmlns:a16="http://schemas.microsoft.com/office/drawing/2014/main" val="507287253"/>
                  </a:ext>
                </a:extLst>
              </a:tr>
            </a:tbl>
          </a:graphicData>
        </a:graphic>
      </p:graphicFrame>
      <p:sp>
        <p:nvSpPr>
          <p:cNvPr id="2" name="TextBox 1">
            <a:extLst>
              <a:ext uri="{FF2B5EF4-FFF2-40B4-BE49-F238E27FC236}">
                <a16:creationId xmlns:a16="http://schemas.microsoft.com/office/drawing/2014/main" id="{03F45B7E-32DB-4E75-8BA9-01C220C97A47}"/>
              </a:ext>
            </a:extLst>
          </p:cNvPr>
          <p:cNvSpPr txBox="1"/>
          <p:nvPr/>
        </p:nvSpPr>
        <p:spPr>
          <a:xfrm>
            <a:off x="806824" y="5935671"/>
            <a:ext cx="742277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a:ea typeface="+mn-ea"/>
                <a:cs typeface="+mn-cs"/>
              </a:rPr>
              <a:t>        </a:t>
            </a:r>
            <a:r>
              <a:rPr kumimoji="0" lang="en-GB" sz="2400" b="1" i="0" u="none" strike="noStrike" kern="1200" cap="none" spc="0" normalizeH="0" baseline="0" noProof="0" dirty="0">
                <a:ln>
                  <a:noFill/>
                </a:ln>
                <a:solidFill>
                  <a:prstClr val="black"/>
                </a:solidFill>
                <a:effectLst/>
                <a:uLnTx/>
                <a:uFillTx/>
                <a:latin typeface="Calibri"/>
                <a:ea typeface="+mn-ea"/>
                <a:cs typeface="+mn-cs"/>
              </a:rPr>
              <a:t>Phage qPCR: 88/96 ×  100%= 92%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alibri"/>
                <a:ea typeface="+mn-ea"/>
                <a:cs typeface="+mn-cs"/>
              </a:rPr>
              <a:t>Serological assay: 15/96 ×  100%= 16% </a:t>
            </a:r>
          </a:p>
        </p:txBody>
      </p:sp>
      <p:sp>
        <p:nvSpPr>
          <p:cNvPr id="3" name="Rectangle: Rounded Corners 2">
            <a:extLst>
              <a:ext uri="{FF2B5EF4-FFF2-40B4-BE49-F238E27FC236}">
                <a16:creationId xmlns:a16="http://schemas.microsoft.com/office/drawing/2014/main" id="{CB39F073-76DC-4D13-A18D-92BD58F3789B}"/>
              </a:ext>
            </a:extLst>
          </p:cNvPr>
          <p:cNvSpPr/>
          <p:nvPr/>
        </p:nvSpPr>
        <p:spPr>
          <a:xfrm>
            <a:off x="3657600" y="2057400"/>
            <a:ext cx="3352800" cy="3549834"/>
          </a:xfrm>
          <a:prstGeom prst="roundRect">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79646">
                  <a:lumMod val="60000"/>
                  <a:lumOff val="40000"/>
                </a:srgbClr>
              </a:solidFill>
              <a:effectLst/>
              <a:uLnTx/>
              <a:uFillTx/>
              <a:latin typeface="Calibri"/>
              <a:ea typeface="+mn-ea"/>
              <a:cs typeface="+mn-cs"/>
            </a:endParaRPr>
          </a:p>
        </p:txBody>
      </p:sp>
      <p:grpSp>
        <p:nvGrpSpPr>
          <p:cNvPr id="6" name="Group 5">
            <a:extLst>
              <a:ext uri="{FF2B5EF4-FFF2-40B4-BE49-F238E27FC236}">
                <a16:creationId xmlns:a16="http://schemas.microsoft.com/office/drawing/2014/main" id="{9AEA6089-4DF1-4EEB-B83E-D41B3FF59403}"/>
              </a:ext>
            </a:extLst>
          </p:cNvPr>
          <p:cNvGrpSpPr/>
          <p:nvPr/>
        </p:nvGrpSpPr>
        <p:grpSpPr>
          <a:xfrm>
            <a:off x="304800" y="2057400"/>
            <a:ext cx="8229600" cy="3124200"/>
            <a:chOff x="304800" y="2057400"/>
            <a:chExt cx="8229600" cy="3124200"/>
          </a:xfrm>
        </p:grpSpPr>
        <p:sp>
          <p:nvSpPr>
            <p:cNvPr id="4" name="Rectangle: Rounded Corners 3">
              <a:extLst>
                <a:ext uri="{FF2B5EF4-FFF2-40B4-BE49-F238E27FC236}">
                  <a16:creationId xmlns:a16="http://schemas.microsoft.com/office/drawing/2014/main" id="{D772915C-D95F-44C8-A041-FFEB7333DB35}"/>
                </a:ext>
              </a:extLst>
            </p:cNvPr>
            <p:cNvSpPr/>
            <p:nvPr/>
          </p:nvSpPr>
          <p:spPr>
            <a:xfrm>
              <a:off x="304800" y="2057400"/>
              <a:ext cx="3124200" cy="3124200"/>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Rectangle: Rounded Corners 4">
              <a:extLst>
                <a:ext uri="{FF2B5EF4-FFF2-40B4-BE49-F238E27FC236}">
                  <a16:creationId xmlns:a16="http://schemas.microsoft.com/office/drawing/2014/main" id="{8580A1F0-DA67-4D3B-9DC0-5A9083D69727}"/>
                </a:ext>
              </a:extLst>
            </p:cNvPr>
            <p:cNvSpPr/>
            <p:nvPr/>
          </p:nvSpPr>
          <p:spPr>
            <a:xfrm>
              <a:off x="7010400" y="3429000"/>
              <a:ext cx="1524000" cy="1066800"/>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8" name="TextBox 7"/>
          <p:cNvSpPr txBox="1"/>
          <p:nvPr/>
        </p:nvSpPr>
        <p:spPr>
          <a:xfrm>
            <a:off x="0" y="0"/>
            <a:ext cx="9067800" cy="630942"/>
          </a:xfrm>
          <a:prstGeom prst="rect">
            <a:avLst/>
          </a:prstGeom>
          <a:solidFill>
            <a:srgbClr val="FFFF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500" b="0" i="0" u="none" strike="noStrike" kern="1200" cap="none" spc="0" normalizeH="0" baseline="0" noProof="0" dirty="0">
                <a:ln>
                  <a:noFill/>
                </a:ln>
                <a:solidFill>
                  <a:prstClr val="black"/>
                </a:solidFill>
                <a:effectLst/>
                <a:uLnTx/>
                <a:uFillTx/>
                <a:latin typeface="Calibri"/>
                <a:ea typeface="+mn-ea"/>
                <a:cs typeface="+mn-cs"/>
              </a:rPr>
              <a:t>Performance of the qPCR </a:t>
            </a:r>
            <a:r>
              <a:rPr lang="en-GB" sz="3500" kern="1200" dirty="0">
                <a:solidFill>
                  <a:prstClr val="black"/>
                </a:solidFill>
                <a:latin typeface="Calibri"/>
                <a:ea typeface="+mn-ea"/>
                <a:cs typeface="+mn-cs"/>
              </a:rPr>
              <a:t>in </a:t>
            </a:r>
            <a:r>
              <a:rPr kumimoji="0" lang="en-GB" sz="3500" b="0" i="0" u="none" strike="noStrike" kern="1200" cap="none" spc="0" normalizeH="0" baseline="0" noProof="0" dirty="0">
                <a:ln>
                  <a:noFill/>
                </a:ln>
                <a:solidFill>
                  <a:prstClr val="black"/>
                </a:solidFill>
                <a:effectLst/>
                <a:uLnTx/>
                <a:uFillTx/>
                <a:latin typeface="Calibri"/>
                <a:ea typeface="+mn-ea"/>
                <a:cs typeface="+mn-cs"/>
              </a:rPr>
              <a:t> clinical samples </a:t>
            </a:r>
          </a:p>
        </p:txBody>
      </p:sp>
    </p:spTree>
    <p:extLst>
      <p:ext uri="{BB962C8B-B14F-4D97-AF65-F5344CB8AC3E}">
        <p14:creationId xmlns:p14="http://schemas.microsoft.com/office/powerpoint/2010/main" val="1772414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1" nodeType="clickEffect">
                                  <p:stCondLst>
                                    <p:cond delay="0"/>
                                  </p:stCondLst>
                                  <p:childTnLst>
                                    <p:anim calcmode="lin" valueType="num">
                                      <p:cBhvr additive="base">
                                        <p:cTn id="12" dur="500"/>
                                        <p:tgtEl>
                                          <p:spTgt spid="3"/>
                                        </p:tgtEl>
                                        <p:attrNameLst>
                                          <p:attrName>ppt_x</p:attrName>
                                        </p:attrNameLst>
                                      </p:cBhvr>
                                      <p:tavLst>
                                        <p:tav tm="0">
                                          <p:val>
                                            <p:strVal val="ppt_x"/>
                                          </p:val>
                                        </p:tav>
                                        <p:tav tm="100000">
                                          <p:val>
                                            <p:strVal val="ppt_x"/>
                                          </p:val>
                                        </p:tav>
                                      </p:tavLst>
                                    </p:anim>
                                    <p:anim calcmode="lin" valueType="num">
                                      <p:cBhvr additive="base">
                                        <p:cTn id="13" dur="500"/>
                                        <p:tgtEl>
                                          <p:spTgt spid="3"/>
                                        </p:tgtEl>
                                        <p:attrNameLst>
                                          <p:attrName>ppt_y</p:attrName>
                                        </p:attrNameLst>
                                      </p:cBhvr>
                                      <p:tavLst>
                                        <p:tav tm="0">
                                          <p:val>
                                            <p:strVal val="ppt_y"/>
                                          </p:val>
                                        </p:tav>
                                        <p:tav tm="100000">
                                          <p:val>
                                            <p:strVal val="1+ppt_h/2"/>
                                          </p:val>
                                        </p:tav>
                                      </p:tavLst>
                                    </p:anim>
                                    <p:set>
                                      <p:cBhvr>
                                        <p:cTn id="14" dur="1" fill="hold">
                                          <p:stCondLst>
                                            <p:cond delay="499"/>
                                          </p:stCondLst>
                                        </p:cTn>
                                        <p:tgtEl>
                                          <p:spTgt spid="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nodeType="clickEffect">
                                  <p:stCondLst>
                                    <p:cond delay="0"/>
                                  </p:stCondLst>
                                  <p:childTnLst>
                                    <p:anim calcmode="lin" valueType="num">
                                      <p:cBhvr additive="base">
                                        <p:cTn id="24" dur="500"/>
                                        <p:tgtEl>
                                          <p:spTgt spid="6"/>
                                        </p:tgtEl>
                                        <p:attrNameLst>
                                          <p:attrName>ppt_x</p:attrName>
                                        </p:attrNameLst>
                                      </p:cBhvr>
                                      <p:tavLst>
                                        <p:tav tm="0">
                                          <p:val>
                                            <p:strVal val="ppt_x"/>
                                          </p:val>
                                        </p:tav>
                                        <p:tav tm="100000">
                                          <p:val>
                                            <p:strVal val="ppt_x"/>
                                          </p:val>
                                        </p:tav>
                                      </p:tavLst>
                                    </p:anim>
                                    <p:anim calcmode="lin" valueType="num">
                                      <p:cBhvr additive="base">
                                        <p:cTn id="25" dur="500"/>
                                        <p:tgtEl>
                                          <p:spTgt spid="6"/>
                                        </p:tgtEl>
                                        <p:attrNameLst>
                                          <p:attrName>ppt_y</p:attrName>
                                        </p:attrNameLst>
                                      </p:cBhvr>
                                      <p:tavLst>
                                        <p:tav tm="0">
                                          <p:val>
                                            <p:strVal val="ppt_y"/>
                                          </p:val>
                                        </p:tav>
                                        <p:tav tm="100000">
                                          <p:val>
                                            <p:strVal val="1+ppt_h/2"/>
                                          </p:val>
                                        </p:tav>
                                      </p:tavLst>
                                    </p:anim>
                                    <p:set>
                                      <p:cBhvr>
                                        <p:cTn id="26"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CEC45D6-C7BF-4D52-B662-F0FAE5AA9ADA}"/>
              </a:ext>
            </a:extLst>
          </p:cNvPr>
          <p:cNvSpPr txBox="1"/>
          <p:nvPr/>
        </p:nvSpPr>
        <p:spPr>
          <a:xfrm>
            <a:off x="228600" y="0"/>
            <a:ext cx="8001000" cy="8309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GB" sz="4800" b="1" dirty="0"/>
              <a:t>Talk Outline</a:t>
            </a:r>
          </a:p>
        </p:txBody>
      </p:sp>
      <p:sp>
        <p:nvSpPr>
          <p:cNvPr id="3" name="TextBox 2">
            <a:extLst>
              <a:ext uri="{FF2B5EF4-FFF2-40B4-BE49-F238E27FC236}">
                <a16:creationId xmlns:a16="http://schemas.microsoft.com/office/drawing/2014/main" id="{EE9AA8B7-66DC-4F24-BA5A-191EE2619645}"/>
              </a:ext>
            </a:extLst>
          </p:cNvPr>
          <p:cNvSpPr txBox="1"/>
          <p:nvPr/>
        </p:nvSpPr>
        <p:spPr>
          <a:xfrm>
            <a:off x="221342" y="1143000"/>
            <a:ext cx="8922657" cy="6637586"/>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marL="457200" indent="-457200">
              <a:lnSpc>
                <a:spcPct val="150000"/>
              </a:lnSpc>
              <a:buFont typeface="Arial" panose="020B0604020202020204" pitchFamily="34" charset="0"/>
              <a:buChar char="•"/>
            </a:pPr>
            <a:r>
              <a:rPr lang="en-GB" sz="3600" b="1" dirty="0"/>
              <a:t>What are the current problems in diagnosis (and maybe treatment )of LD?</a:t>
            </a:r>
          </a:p>
          <a:p>
            <a:pPr marL="457200" indent="-457200">
              <a:lnSpc>
                <a:spcPct val="150000"/>
              </a:lnSpc>
              <a:buFont typeface="Arial" panose="020B0604020202020204" pitchFamily="34" charset="0"/>
              <a:buChar char="•"/>
            </a:pPr>
            <a:r>
              <a:rPr lang="en-GB" sz="3600" b="1" dirty="0"/>
              <a:t>How </a:t>
            </a:r>
            <a:r>
              <a:rPr lang="en-GB" sz="3600" b="1" dirty="0" err="1"/>
              <a:t>phages</a:t>
            </a:r>
            <a:r>
              <a:rPr lang="en-GB" sz="3600" b="1" dirty="0"/>
              <a:t> can help?</a:t>
            </a:r>
          </a:p>
          <a:p>
            <a:pPr>
              <a:lnSpc>
                <a:spcPct val="150000"/>
              </a:lnSpc>
            </a:pPr>
            <a:r>
              <a:rPr lang="en-GB" sz="3600" b="1" dirty="0"/>
              <a:t>     - Treatments </a:t>
            </a:r>
          </a:p>
          <a:p>
            <a:pPr>
              <a:lnSpc>
                <a:spcPct val="150000"/>
              </a:lnSpc>
            </a:pPr>
            <a:r>
              <a:rPr lang="en-GB" sz="3600" b="1" dirty="0"/>
              <a:t>     -  Diagnostics( </a:t>
            </a:r>
            <a:r>
              <a:rPr lang="en-GB" sz="3600" b="1" dirty="0" err="1"/>
              <a:t>phages</a:t>
            </a:r>
            <a:r>
              <a:rPr lang="en-GB" sz="3600" b="1" dirty="0"/>
              <a:t> targeting </a:t>
            </a:r>
            <a:r>
              <a:rPr lang="en-GB" sz="3600" b="1" i="1" dirty="0"/>
              <a:t>Borrelia </a:t>
            </a:r>
            <a:r>
              <a:rPr lang="en-GB" sz="3600" b="1" dirty="0"/>
              <a:t>( and other  	hard to diagnose bacteria)</a:t>
            </a:r>
          </a:p>
        </p:txBody>
      </p:sp>
    </p:spTree>
    <p:extLst>
      <p:ext uri="{BB962C8B-B14F-4D97-AF65-F5344CB8AC3E}">
        <p14:creationId xmlns:p14="http://schemas.microsoft.com/office/powerpoint/2010/main" val="367752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742BAE4-5205-4280-A485-57FD8BED860C}"/>
              </a:ext>
            </a:extLst>
          </p:cNvPr>
          <p:cNvSpPr/>
          <p:nvPr/>
        </p:nvSpPr>
        <p:spPr>
          <a:xfrm>
            <a:off x="304800" y="609600"/>
            <a:ext cx="8686800" cy="1277850"/>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Times New Roman" panose="02020603050405020304" pitchFamily="18" charset="0"/>
                <a:ea typeface="DengXian" panose="02010600030101010101" pitchFamily="2" charset="-122"/>
                <a:cs typeface="Times New Roman" panose="02020603050405020304" pitchFamily="18" charset="0"/>
              </a:rPr>
              <a:t>Table 2. Comparison of phage PCR and Bacterial PCR for detecting </a:t>
            </a:r>
            <a:r>
              <a:rPr kumimoji="0" lang="en-GB" sz="2400" b="0" i="1" u="none" strike="noStrike" kern="1200" cap="none" spc="0" normalizeH="0" baseline="0" noProof="0" dirty="0">
                <a:ln>
                  <a:noFill/>
                </a:ln>
                <a:solidFill>
                  <a:prstClr val="black"/>
                </a:solidFill>
                <a:effectLst/>
                <a:uLnTx/>
                <a:uFillTx/>
                <a:latin typeface="Times New Roman" panose="02020603050405020304" pitchFamily="18" charset="0"/>
                <a:ea typeface="DengXian" panose="02010600030101010101" pitchFamily="2" charset="-122"/>
                <a:cs typeface="Times New Roman" panose="02020603050405020304" pitchFamily="18" charset="0"/>
              </a:rPr>
              <a:t>Borrelia</a:t>
            </a:r>
            <a:r>
              <a:rPr kumimoji="0" lang="en-GB" sz="2400" b="0" i="0" u="none" strike="noStrike" kern="1200" cap="none" spc="0" normalizeH="0" baseline="0" noProof="0" dirty="0">
                <a:ln>
                  <a:noFill/>
                </a:ln>
                <a:solidFill>
                  <a:prstClr val="black"/>
                </a:solidFill>
                <a:effectLst/>
                <a:uLnTx/>
                <a:uFillTx/>
                <a:latin typeface="Times New Roman" panose="02020603050405020304" pitchFamily="18" charset="0"/>
                <a:ea typeface="DengXian" panose="02010600030101010101" pitchFamily="2" charset="-122"/>
                <a:cs typeface="Times New Roman" panose="02020603050405020304" pitchFamily="18" charset="0"/>
              </a:rPr>
              <a:t> in serum collected from 96 early stage patients who were clinically diagnosed as ‘Lyme disease’ by Dr Louis Teulieres.</a:t>
            </a:r>
          </a:p>
        </p:txBody>
      </p:sp>
      <p:graphicFrame>
        <p:nvGraphicFramePr>
          <p:cNvPr id="16" name="Table 15">
            <a:extLst>
              <a:ext uri="{FF2B5EF4-FFF2-40B4-BE49-F238E27FC236}">
                <a16:creationId xmlns:a16="http://schemas.microsoft.com/office/drawing/2014/main" id="{B2E4827C-4DA8-4CD6-9BB3-49385D2C1012}"/>
              </a:ext>
            </a:extLst>
          </p:cNvPr>
          <p:cNvGraphicFramePr>
            <a:graphicFrameLocks noGrp="1"/>
          </p:cNvGraphicFramePr>
          <p:nvPr/>
        </p:nvGraphicFramePr>
        <p:xfrm>
          <a:off x="304800" y="2210703"/>
          <a:ext cx="8305800" cy="3218629"/>
        </p:xfrm>
        <a:graphic>
          <a:graphicData uri="http://schemas.openxmlformats.org/drawingml/2006/table">
            <a:tbl>
              <a:tblPr firstRow="1" firstCol="1" bandRow="1">
                <a:tableStyleId>{5C22544A-7EE6-4342-B048-85BDC9FD1C3A}</a:tableStyleId>
              </a:tblPr>
              <a:tblGrid>
                <a:gridCol w="3280202">
                  <a:extLst>
                    <a:ext uri="{9D8B030D-6E8A-4147-A177-3AD203B41FA5}">
                      <a16:colId xmlns:a16="http://schemas.microsoft.com/office/drawing/2014/main" val="2531482943"/>
                    </a:ext>
                  </a:extLst>
                </a:gridCol>
                <a:gridCol w="1770382">
                  <a:extLst>
                    <a:ext uri="{9D8B030D-6E8A-4147-A177-3AD203B41FA5}">
                      <a16:colId xmlns:a16="http://schemas.microsoft.com/office/drawing/2014/main" val="3309052325"/>
                    </a:ext>
                  </a:extLst>
                </a:gridCol>
                <a:gridCol w="1627608">
                  <a:extLst>
                    <a:ext uri="{9D8B030D-6E8A-4147-A177-3AD203B41FA5}">
                      <a16:colId xmlns:a16="http://schemas.microsoft.com/office/drawing/2014/main" val="4006813515"/>
                    </a:ext>
                  </a:extLst>
                </a:gridCol>
                <a:gridCol w="1627608">
                  <a:extLst>
                    <a:ext uri="{9D8B030D-6E8A-4147-A177-3AD203B41FA5}">
                      <a16:colId xmlns:a16="http://schemas.microsoft.com/office/drawing/2014/main" val="3350405000"/>
                    </a:ext>
                  </a:extLst>
                </a:gridCol>
              </a:tblGrid>
              <a:tr h="550308">
                <a:tc rowSpan="2">
                  <a:txBody>
                    <a:bodyPr/>
                    <a:lstStyle/>
                    <a:p>
                      <a:pPr algn="ctr">
                        <a:lnSpc>
                          <a:spcPct val="107000"/>
                        </a:lnSpc>
                        <a:spcAft>
                          <a:spcPts val="0"/>
                        </a:spcAft>
                      </a:pPr>
                      <a:r>
                        <a:rPr lang="en-GB" sz="3200" dirty="0">
                          <a:effectLst/>
                        </a:rPr>
                        <a:t>Phage qPCR results</a:t>
                      </a:r>
                    </a:p>
                  </a:txBody>
                  <a:tcPr marL="68580" marR="68580" marT="0" marB="0"/>
                </a:tc>
                <a:tc gridSpan="2">
                  <a:txBody>
                    <a:bodyPr/>
                    <a:lstStyle/>
                    <a:p>
                      <a:pPr algn="ctr">
                        <a:lnSpc>
                          <a:spcPct val="107000"/>
                        </a:lnSpc>
                        <a:spcAft>
                          <a:spcPts val="0"/>
                        </a:spcAft>
                      </a:pPr>
                      <a:r>
                        <a:rPr lang="en-GB" sz="3200" dirty="0">
                          <a:solidFill>
                            <a:schemeClr val="tx1"/>
                          </a:solidFill>
                          <a:effectLst/>
                        </a:rPr>
                        <a:t>Bacterial qPCR</a:t>
                      </a:r>
                      <a:endParaRPr lang="en-GB" sz="3200" dirty="0">
                        <a:solidFill>
                          <a:schemeClr val="tx1"/>
                        </a:solidFill>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solidFill>
                      <a:schemeClr val="accent2">
                        <a:lumMod val="20000"/>
                        <a:lumOff val="80000"/>
                      </a:schemeClr>
                    </a:solidFill>
                  </a:tcPr>
                </a:tc>
                <a:tc hMerge="1">
                  <a:txBody>
                    <a:bodyPr/>
                    <a:lstStyle/>
                    <a:p>
                      <a:endParaRPr lang="en-GB"/>
                    </a:p>
                  </a:txBody>
                  <a:tcPr/>
                </a:tc>
                <a:tc rowSpan="2">
                  <a:txBody>
                    <a:bodyPr/>
                    <a:lstStyle/>
                    <a:p>
                      <a:pPr>
                        <a:lnSpc>
                          <a:spcPct val="107000"/>
                        </a:lnSpc>
                        <a:spcAft>
                          <a:spcPts val="0"/>
                        </a:spcAft>
                      </a:pPr>
                      <a:r>
                        <a:rPr lang="en-GB" sz="3200">
                          <a:effectLst/>
                        </a:rPr>
                        <a:t> </a:t>
                      </a:r>
                    </a:p>
                    <a:p>
                      <a:pPr>
                        <a:lnSpc>
                          <a:spcPct val="107000"/>
                        </a:lnSpc>
                        <a:spcAft>
                          <a:spcPts val="0"/>
                        </a:spcAft>
                      </a:pPr>
                      <a:r>
                        <a:rPr lang="en-GB" sz="3200">
                          <a:effectLst/>
                        </a:rPr>
                        <a:t>Total</a:t>
                      </a:r>
                      <a:endParaRPr lang="en-GB" sz="32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1623513"/>
                  </a:ext>
                </a:extLst>
              </a:tr>
              <a:tr h="668892">
                <a:tc vMerge="1">
                  <a:txBody>
                    <a:bodyPr/>
                    <a:lstStyle/>
                    <a:p>
                      <a:endParaRPr lang="en-GB"/>
                    </a:p>
                  </a:txBody>
                  <a:tcPr/>
                </a:tc>
                <a:tc>
                  <a:txBody>
                    <a:bodyPr/>
                    <a:lstStyle/>
                    <a:p>
                      <a:pPr>
                        <a:lnSpc>
                          <a:spcPct val="107000"/>
                        </a:lnSpc>
                        <a:spcAft>
                          <a:spcPts val="0"/>
                        </a:spcAft>
                      </a:pPr>
                      <a:r>
                        <a:rPr lang="en-GB" sz="3200" dirty="0">
                          <a:effectLst/>
                        </a:rPr>
                        <a:t>Positive</a:t>
                      </a:r>
                      <a:endParaRPr lang="en-GB" sz="32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solidFill>
                      <a:schemeClr val="accent2">
                        <a:lumMod val="20000"/>
                        <a:lumOff val="80000"/>
                      </a:schemeClr>
                    </a:solidFill>
                  </a:tcPr>
                </a:tc>
                <a:tc>
                  <a:txBody>
                    <a:bodyPr/>
                    <a:lstStyle/>
                    <a:p>
                      <a:pPr>
                        <a:lnSpc>
                          <a:spcPct val="107000"/>
                        </a:lnSpc>
                        <a:spcAft>
                          <a:spcPts val="0"/>
                        </a:spcAft>
                      </a:pPr>
                      <a:r>
                        <a:rPr lang="en-GB" sz="3200" dirty="0">
                          <a:effectLst/>
                        </a:rPr>
                        <a:t>Negative</a:t>
                      </a:r>
                      <a:endParaRPr lang="en-GB" sz="32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solidFill>
                      <a:schemeClr val="accent2">
                        <a:lumMod val="20000"/>
                        <a:lumOff val="80000"/>
                      </a:schemeClr>
                    </a:solidFill>
                  </a:tcPr>
                </a:tc>
                <a:tc vMerge="1">
                  <a:txBody>
                    <a:bodyPr/>
                    <a:lstStyle/>
                    <a:p>
                      <a:endParaRPr lang="en-GB"/>
                    </a:p>
                  </a:txBody>
                  <a:tcPr/>
                </a:tc>
                <a:extLst>
                  <a:ext uri="{0D108BD9-81ED-4DB2-BD59-A6C34878D82A}">
                    <a16:rowId xmlns:a16="http://schemas.microsoft.com/office/drawing/2014/main" val="2457406480"/>
                  </a:ext>
                </a:extLst>
              </a:tr>
              <a:tr h="550308">
                <a:tc>
                  <a:txBody>
                    <a:bodyPr/>
                    <a:lstStyle/>
                    <a:p>
                      <a:pPr>
                        <a:lnSpc>
                          <a:spcPct val="107000"/>
                        </a:lnSpc>
                        <a:spcAft>
                          <a:spcPts val="0"/>
                        </a:spcAft>
                      </a:pPr>
                      <a:r>
                        <a:rPr lang="en-GB" sz="3200" dirty="0">
                          <a:effectLst/>
                        </a:rPr>
                        <a:t>Positive</a:t>
                      </a:r>
                      <a:endParaRPr lang="en-GB" sz="32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3200" dirty="0">
                          <a:effectLst/>
                          <a:latin typeface="Calibri" panose="020F0502020204030204" pitchFamily="34" charset="0"/>
                          <a:ea typeface="DengXian" panose="02010600030101010101" pitchFamily="2" charset="-122"/>
                          <a:cs typeface="Times New Roman" panose="02020603050405020304" pitchFamily="18" charset="0"/>
                        </a:rPr>
                        <a:t>33</a:t>
                      </a:r>
                    </a:p>
                  </a:txBody>
                  <a:tcPr marL="68580" marR="68580" marT="0" marB="0">
                    <a:solidFill>
                      <a:schemeClr val="bg1">
                        <a:lumMod val="85000"/>
                      </a:schemeClr>
                    </a:solidFill>
                  </a:tcPr>
                </a:tc>
                <a:tc>
                  <a:txBody>
                    <a:bodyPr/>
                    <a:lstStyle/>
                    <a:p>
                      <a:pPr>
                        <a:lnSpc>
                          <a:spcPct val="107000"/>
                        </a:lnSpc>
                        <a:spcAft>
                          <a:spcPts val="0"/>
                        </a:spcAft>
                      </a:pPr>
                      <a:r>
                        <a:rPr lang="en-GB" sz="3200" dirty="0">
                          <a:effectLst/>
                        </a:rPr>
                        <a:t>55</a:t>
                      </a:r>
                      <a:endParaRPr lang="en-GB" sz="32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solidFill>
                      <a:schemeClr val="bg1">
                        <a:lumMod val="85000"/>
                      </a:schemeClr>
                    </a:solidFill>
                  </a:tcPr>
                </a:tc>
                <a:tc>
                  <a:txBody>
                    <a:bodyPr/>
                    <a:lstStyle/>
                    <a:p>
                      <a:pPr>
                        <a:lnSpc>
                          <a:spcPct val="107000"/>
                        </a:lnSpc>
                        <a:spcAft>
                          <a:spcPts val="0"/>
                        </a:spcAft>
                      </a:pPr>
                      <a:r>
                        <a:rPr lang="en-GB" sz="3200" dirty="0">
                          <a:solidFill>
                            <a:schemeClr val="bg1"/>
                          </a:solidFill>
                          <a:effectLst/>
                        </a:rPr>
                        <a:t>88</a:t>
                      </a:r>
                      <a:endParaRPr lang="en-GB" sz="3200" dirty="0">
                        <a:solidFill>
                          <a:schemeClr val="bg1"/>
                        </a:solidFill>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solidFill>
                      <a:schemeClr val="accent1"/>
                    </a:solidFill>
                  </a:tcPr>
                </a:tc>
                <a:extLst>
                  <a:ext uri="{0D108BD9-81ED-4DB2-BD59-A6C34878D82A}">
                    <a16:rowId xmlns:a16="http://schemas.microsoft.com/office/drawing/2014/main" val="1939870327"/>
                  </a:ext>
                </a:extLst>
              </a:tr>
              <a:tr h="550308">
                <a:tc>
                  <a:txBody>
                    <a:bodyPr/>
                    <a:lstStyle/>
                    <a:p>
                      <a:pPr>
                        <a:lnSpc>
                          <a:spcPct val="107000"/>
                        </a:lnSpc>
                        <a:spcAft>
                          <a:spcPts val="0"/>
                        </a:spcAft>
                      </a:pPr>
                      <a:r>
                        <a:rPr lang="en-GB" sz="3200">
                          <a:effectLst/>
                        </a:rPr>
                        <a:t>Negative </a:t>
                      </a:r>
                      <a:endParaRPr lang="en-GB" sz="32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3200" dirty="0">
                          <a:effectLst/>
                        </a:rPr>
                        <a:t>0</a:t>
                      </a:r>
                      <a:endParaRPr lang="en-GB" sz="32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solidFill>
                      <a:schemeClr val="bg1">
                        <a:lumMod val="85000"/>
                      </a:schemeClr>
                    </a:solidFill>
                  </a:tcPr>
                </a:tc>
                <a:tc>
                  <a:txBody>
                    <a:bodyPr/>
                    <a:lstStyle/>
                    <a:p>
                      <a:pPr>
                        <a:lnSpc>
                          <a:spcPct val="107000"/>
                        </a:lnSpc>
                        <a:spcAft>
                          <a:spcPts val="0"/>
                        </a:spcAft>
                      </a:pPr>
                      <a:r>
                        <a:rPr lang="en-GB" sz="3200" dirty="0">
                          <a:effectLst/>
                        </a:rPr>
                        <a:t>8</a:t>
                      </a:r>
                      <a:endParaRPr lang="en-GB" sz="32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solidFill>
                      <a:schemeClr val="bg1">
                        <a:lumMod val="85000"/>
                      </a:schemeClr>
                    </a:solidFill>
                  </a:tcPr>
                </a:tc>
                <a:tc>
                  <a:txBody>
                    <a:bodyPr/>
                    <a:lstStyle/>
                    <a:p>
                      <a:pPr>
                        <a:lnSpc>
                          <a:spcPct val="107000"/>
                        </a:lnSpc>
                        <a:spcAft>
                          <a:spcPts val="0"/>
                        </a:spcAft>
                      </a:pPr>
                      <a:r>
                        <a:rPr lang="en-GB" sz="3200" dirty="0">
                          <a:solidFill>
                            <a:schemeClr val="bg1"/>
                          </a:solidFill>
                          <a:effectLst/>
                        </a:rPr>
                        <a:t>8</a:t>
                      </a:r>
                      <a:endParaRPr lang="en-GB" sz="3200" dirty="0">
                        <a:solidFill>
                          <a:schemeClr val="bg1"/>
                        </a:solidFill>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solidFill>
                      <a:schemeClr val="accent1"/>
                    </a:solidFill>
                  </a:tcPr>
                </a:tc>
                <a:extLst>
                  <a:ext uri="{0D108BD9-81ED-4DB2-BD59-A6C34878D82A}">
                    <a16:rowId xmlns:a16="http://schemas.microsoft.com/office/drawing/2014/main" val="3104990459"/>
                  </a:ext>
                </a:extLst>
              </a:tr>
              <a:tr h="550308">
                <a:tc>
                  <a:txBody>
                    <a:bodyPr/>
                    <a:lstStyle/>
                    <a:p>
                      <a:pPr>
                        <a:lnSpc>
                          <a:spcPct val="107000"/>
                        </a:lnSpc>
                        <a:spcAft>
                          <a:spcPts val="0"/>
                        </a:spcAft>
                      </a:pPr>
                      <a:r>
                        <a:rPr lang="en-GB" sz="3200" dirty="0">
                          <a:effectLst/>
                        </a:rPr>
                        <a:t>Total</a:t>
                      </a:r>
                      <a:endParaRPr lang="en-GB" sz="32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3200" dirty="0">
                          <a:effectLst/>
                          <a:latin typeface="Calibri" panose="020F0502020204030204" pitchFamily="34" charset="0"/>
                          <a:ea typeface="DengXian" panose="02010600030101010101" pitchFamily="2" charset="-122"/>
                          <a:cs typeface="Times New Roman" panose="02020603050405020304" pitchFamily="18" charset="0"/>
                        </a:rPr>
                        <a:t>33</a:t>
                      </a:r>
                    </a:p>
                  </a:txBody>
                  <a:tcPr marL="68580" marR="68580" marT="0" marB="0">
                    <a:solidFill>
                      <a:schemeClr val="accent2">
                        <a:lumMod val="20000"/>
                        <a:lumOff val="80000"/>
                      </a:schemeClr>
                    </a:solidFill>
                  </a:tcPr>
                </a:tc>
                <a:tc>
                  <a:txBody>
                    <a:bodyPr/>
                    <a:lstStyle/>
                    <a:p>
                      <a:pPr>
                        <a:lnSpc>
                          <a:spcPct val="107000"/>
                        </a:lnSpc>
                        <a:spcAft>
                          <a:spcPts val="0"/>
                        </a:spcAft>
                      </a:pPr>
                      <a:r>
                        <a:rPr lang="en-GB" sz="3200" dirty="0">
                          <a:effectLst/>
                          <a:latin typeface="Calibri" panose="020F0502020204030204" pitchFamily="34" charset="0"/>
                          <a:ea typeface="DengXian" panose="02010600030101010101" pitchFamily="2" charset="-122"/>
                          <a:cs typeface="Times New Roman" panose="02020603050405020304" pitchFamily="18" charset="0"/>
                        </a:rPr>
                        <a:t>63</a:t>
                      </a:r>
                    </a:p>
                  </a:txBody>
                  <a:tcPr marL="68580" marR="68580" marT="0" marB="0">
                    <a:solidFill>
                      <a:schemeClr val="accent2">
                        <a:lumMod val="20000"/>
                        <a:lumOff val="80000"/>
                      </a:schemeClr>
                    </a:solidFill>
                  </a:tcPr>
                </a:tc>
                <a:tc>
                  <a:txBody>
                    <a:bodyPr/>
                    <a:lstStyle/>
                    <a:p>
                      <a:pPr>
                        <a:lnSpc>
                          <a:spcPct val="107000"/>
                        </a:lnSpc>
                        <a:spcAft>
                          <a:spcPts val="0"/>
                        </a:spcAft>
                      </a:pPr>
                      <a:r>
                        <a:rPr lang="en-GB" sz="3200" dirty="0">
                          <a:solidFill>
                            <a:schemeClr val="bg1"/>
                          </a:solidFill>
                          <a:effectLst/>
                        </a:rPr>
                        <a:t>96</a:t>
                      </a:r>
                      <a:endParaRPr lang="en-GB" sz="3200" dirty="0">
                        <a:solidFill>
                          <a:schemeClr val="bg1"/>
                        </a:solidFill>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solidFill>
                      <a:schemeClr val="accent1"/>
                    </a:solidFill>
                  </a:tcPr>
                </a:tc>
                <a:extLst>
                  <a:ext uri="{0D108BD9-81ED-4DB2-BD59-A6C34878D82A}">
                    <a16:rowId xmlns:a16="http://schemas.microsoft.com/office/drawing/2014/main" val="507287253"/>
                  </a:ext>
                </a:extLst>
              </a:tr>
            </a:tbl>
          </a:graphicData>
        </a:graphic>
      </p:graphicFrame>
      <p:sp>
        <p:nvSpPr>
          <p:cNvPr id="4" name="TextBox 3">
            <a:extLst>
              <a:ext uri="{FF2B5EF4-FFF2-40B4-BE49-F238E27FC236}">
                <a16:creationId xmlns:a16="http://schemas.microsoft.com/office/drawing/2014/main" id="{E9A5DCE9-FB3D-49FA-B500-665821C4C5D3}"/>
              </a:ext>
            </a:extLst>
          </p:cNvPr>
          <p:cNvSpPr txBox="1"/>
          <p:nvPr/>
        </p:nvSpPr>
        <p:spPr>
          <a:xfrm>
            <a:off x="723900" y="5419779"/>
            <a:ext cx="746760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a:ea typeface="+mn-ea"/>
                <a:cs typeface="+mn-cs"/>
              </a:rPr>
              <a:t>        Phage qPCR:   92%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a:ea typeface="+mn-ea"/>
                <a:cs typeface="+mn-cs"/>
              </a:rPr>
              <a:t>   Bacterial qPCR:   34% </a:t>
            </a:r>
          </a:p>
        </p:txBody>
      </p:sp>
      <p:sp>
        <p:nvSpPr>
          <p:cNvPr id="5" name="TextBox 4"/>
          <p:cNvSpPr txBox="1"/>
          <p:nvPr/>
        </p:nvSpPr>
        <p:spPr>
          <a:xfrm>
            <a:off x="0" y="0"/>
            <a:ext cx="9067800" cy="630942"/>
          </a:xfrm>
          <a:prstGeom prst="rect">
            <a:avLst/>
          </a:prstGeom>
          <a:solidFill>
            <a:srgbClr val="FFFF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500" b="0" i="0" u="none" strike="noStrike" kern="1200" cap="none" spc="0" normalizeH="0" baseline="0" noProof="0" dirty="0">
                <a:ln>
                  <a:noFill/>
                </a:ln>
                <a:solidFill>
                  <a:prstClr val="black"/>
                </a:solidFill>
                <a:effectLst/>
                <a:uLnTx/>
                <a:uFillTx/>
                <a:latin typeface="Calibri"/>
                <a:ea typeface="+mn-ea"/>
                <a:cs typeface="+mn-cs"/>
              </a:rPr>
              <a:t>Performance of the qPCR in clinical samples </a:t>
            </a:r>
          </a:p>
        </p:txBody>
      </p:sp>
    </p:spTree>
    <p:extLst>
      <p:ext uri="{BB962C8B-B14F-4D97-AF65-F5344CB8AC3E}">
        <p14:creationId xmlns:p14="http://schemas.microsoft.com/office/powerpoint/2010/main" val="2774093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742BAE4-5205-4280-A485-57FD8BED860C}"/>
              </a:ext>
            </a:extLst>
          </p:cNvPr>
          <p:cNvSpPr/>
          <p:nvPr/>
        </p:nvSpPr>
        <p:spPr>
          <a:xfrm>
            <a:off x="304800" y="609600"/>
            <a:ext cx="8686800" cy="1277850"/>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Times New Roman" panose="02020603050405020304" pitchFamily="18" charset="0"/>
                <a:ea typeface="DengXian" panose="02010600030101010101" pitchFamily="2" charset="-122"/>
                <a:cs typeface="Times New Roman" panose="02020603050405020304" pitchFamily="18" charset="0"/>
              </a:rPr>
              <a:t>Table 3. Comparison of phage PCR and Bacterial PCR for detecting </a:t>
            </a:r>
            <a:r>
              <a:rPr kumimoji="0" lang="en-GB" sz="2400" b="0" i="1" u="none" strike="noStrike" kern="1200" cap="none" spc="0" normalizeH="0" baseline="0" noProof="0" dirty="0">
                <a:ln>
                  <a:noFill/>
                </a:ln>
                <a:solidFill>
                  <a:prstClr val="black"/>
                </a:solidFill>
                <a:effectLst/>
                <a:uLnTx/>
                <a:uFillTx/>
                <a:latin typeface="Times New Roman" panose="02020603050405020304" pitchFamily="18" charset="0"/>
                <a:ea typeface="DengXian" panose="02010600030101010101" pitchFamily="2" charset="-122"/>
                <a:cs typeface="Times New Roman" panose="02020603050405020304" pitchFamily="18" charset="0"/>
              </a:rPr>
              <a:t>Borrelia</a:t>
            </a:r>
            <a:r>
              <a:rPr kumimoji="0" lang="en-GB" sz="2400" b="0" i="0" u="none" strike="noStrike" kern="1200" cap="none" spc="0" normalizeH="0" baseline="0" noProof="0" dirty="0">
                <a:ln>
                  <a:noFill/>
                </a:ln>
                <a:solidFill>
                  <a:prstClr val="black"/>
                </a:solidFill>
                <a:effectLst/>
                <a:uLnTx/>
                <a:uFillTx/>
                <a:latin typeface="Times New Roman" panose="02020603050405020304" pitchFamily="18" charset="0"/>
                <a:ea typeface="DengXian" panose="02010600030101010101" pitchFamily="2" charset="-122"/>
                <a:cs typeface="Times New Roman" panose="02020603050405020304" pitchFamily="18" charset="0"/>
              </a:rPr>
              <a:t> in whole blood collected from 81 late patients who were clinically diagnosed as ‘Lyme disease’ by Dr Louis Teulieres.</a:t>
            </a:r>
          </a:p>
        </p:txBody>
      </p:sp>
      <p:graphicFrame>
        <p:nvGraphicFramePr>
          <p:cNvPr id="16" name="Table 15">
            <a:extLst>
              <a:ext uri="{FF2B5EF4-FFF2-40B4-BE49-F238E27FC236}">
                <a16:creationId xmlns:a16="http://schemas.microsoft.com/office/drawing/2014/main" id="{B2E4827C-4DA8-4CD6-9BB3-49385D2C1012}"/>
              </a:ext>
            </a:extLst>
          </p:cNvPr>
          <p:cNvGraphicFramePr>
            <a:graphicFrameLocks noGrp="1"/>
          </p:cNvGraphicFramePr>
          <p:nvPr/>
        </p:nvGraphicFramePr>
        <p:xfrm>
          <a:off x="304800" y="2210703"/>
          <a:ext cx="8305800" cy="3218629"/>
        </p:xfrm>
        <a:graphic>
          <a:graphicData uri="http://schemas.openxmlformats.org/drawingml/2006/table">
            <a:tbl>
              <a:tblPr firstRow="1" firstCol="1" bandRow="1">
                <a:tableStyleId>{5C22544A-7EE6-4342-B048-85BDC9FD1C3A}</a:tableStyleId>
              </a:tblPr>
              <a:tblGrid>
                <a:gridCol w="3280202">
                  <a:extLst>
                    <a:ext uri="{9D8B030D-6E8A-4147-A177-3AD203B41FA5}">
                      <a16:colId xmlns:a16="http://schemas.microsoft.com/office/drawing/2014/main" val="2531482943"/>
                    </a:ext>
                  </a:extLst>
                </a:gridCol>
                <a:gridCol w="1770382">
                  <a:extLst>
                    <a:ext uri="{9D8B030D-6E8A-4147-A177-3AD203B41FA5}">
                      <a16:colId xmlns:a16="http://schemas.microsoft.com/office/drawing/2014/main" val="3309052325"/>
                    </a:ext>
                  </a:extLst>
                </a:gridCol>
                <a:gridCol w="1627608">
                  <a:extLst>
                    <a:ext uri="{9D8B030D-6E8A-4147-A177-3AD203B41FA5}">
                      <a16:colId xmlns:a16="http://schemas.microsoft.com/office/drawing/2014/main" val="4006813515"/>
                    </a:ext>
                  </a:extLst>
                </a:gridCol>
                <a:gridCol w="1627608">
                  <a:extLst>
                    <a:ext uri="{9D8B030D-6E8A-4147-A177-3AD203B41FA5}">
                      <a16:colId xmlns:a16="http://schemas.microsoft.com/office/drawing/2014/main" val="3350405000"/>
                    </a:ext>
                  </a:extLst>
                </a:gridCol>
              </a:tblGrid>
              <a:tr h="550308">
                <a:tc rowSpan="2">
                  <a:txBody>
                    <a:bodyPr/>
                    <a:lstStyle/>
                    <a:p>
                      <a:pPr algn="ctr">
                        <a:lnSpc>
                          <a:spcPct val="107000"/>
                        </a:lnSpc>
                        <a:spcAft>
                          <a:spcPts val="0"/>
                        </a:spcAft>
                      </a:pPr>
                      <a:r>
                        <a:rPr lang="en-GB" sz="3200" dirty="0">
                          <a:effectLst/>
                        </a:rPr>
                        <a:t>Phage qPCR results</a:t>
                      </a:r>
                    </a:p>
                  </a:txBody>
                  <a:tcPr marL="68580" marR="68580" marT="0" marB="0"/>
                </a:tc>
                <a:tc gridSpan="2">
                  <a:txBody>
                    <a:bodyPr/>
                    <a:lstStyle/>
                    <a:p>
                      <a:pPr algn="ctr">
                        <a:lnSpc>
                          <a:spcPct val="107000"/>
                        </a:lnSpc>
                        <a:spcAft>
                          <a:spcPts val="0"/>
                        </a:spcAft>
                      </a:pPr>
                      <a:r>
                        <a:rPr lang="en-GB" sz="3200" dirty="0">
                          <a:solidFill>
                            <a:schemeClr val="tx1"/>
                          </a:solidFill>
                          <a:effectLst/>
                        </a:rPr>
                        <a:t>Bacterial qPCR</a:t>
                      </a:r>
                      <a:endParaRPr lang="en-GB" sz="3200" dirty="0">
                        <a:solidFill>
                          <a:schemeClr val="tx1"/>
                        </a:solidFill>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solidFill>
                      <a:schemeClr val="accent2">
                        <a:lumMod val="20000"/>
                        <a:lumOff val="80000"/>
                      </a:schemeClr>
                    </a:solidFill>
                  </a:tcPr>
                </a:tc>
                <a:tc hMerge="1">
                  <a:txBody>
                    <a:bodyPr/>
                    <a:lstStyle/>
                    <a:p>
                      <a:endParaRPr lang="en-GB"/>
                    </a:p>
                  </a:txBody>
                  <a:tcPr/>
                </a:tc>
                <a:tc rowSpan="2">
                  <a:txBody>
                    <a:bodyPr/>
                    <a:lstStyle/>
                    <a:p>
                      <a:pPr>
                        <a:lnSpc>
                          <a:spcPct val="107000"/>
                        </a:lnSpc>
                        <a:spcAft>
                          <a:spcPts val="0"/>
                        </a:spcAft>
                      </a:pPr>
                      <a:r>
                        <a:rPr lang="en-GB" sz="3200">
                          <a:effectLst/>
                        </a:rPr>
                        <a:t> </a:t>
                      </a:r>
                    </a:p>
                    <a:p>
                      <a:pPr>
                        <a:lnSpc>
                          <a:spcPct val="107000"/>
                        </a:lnSpc>
                        <a:spcAft>
                          <a:spcPts val="0"/>
                        </a:spcAft>
                      </a:pPr>
                      <a:r>
                        <a:rPr lang="en-GB" sz="3200">
                          <a:effectLst/>
                        </a:rPr>
                        <a:t>Total</a:t>
                      </a:r>
                      <a:endParaRPr lang="en-GB" sz="32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1623513"/>
                  </a:ext>
                </a:extLst>
              </a:tr>
              <a:tr h="668892">
                <a:tc vMerge="1">
                  <a:txBody>
                    <a:bodyPr/>
                    <a:lstStyle/>
                    <a:p>
                      <a:endParaRPr lang="en-GB"/>
                    </a:p>
                  </a:txBody>
                  <a:tcPr/>
                </a:tc>
                <a:tc>
                  <a:txBody>
                    <a:bodyPr/>
                    <a:lstStyle/>
                    <a:p>
                      <a:pPr>
                        <a:lnSpc>
                          <a:spcPct val="107000"/>
                        </a:lnSpc>
                        <a:spcAft>
                          <a:spcPts val="0"/>
                        </a:spcAft>
                      </a:pPr>
                      <a:r>
                        <a:rPr lang="en-GB" sz="3200" dirty="0">
                          <a:effectLst/>
                        </a:rPr>
                        <a:t>Positive</a:t>
                      </a:r>
                      <a:endParaRPr lang="en-GB" sz="32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solidFill>
                      <a:schemeClr val="accent2">
                        <a:lumMod val="20000"/>
                        <a:lumOff val="80000"/>
                      </a:schemeClr>
                    </a:solidFill>
                  </a:tcPr>
                </a:tc>
                <a:tc>
                  <a:txBody>
                    <a:bodyPr/>
                    <a:lstStyle/>
                    <a:p>
                      <a:pPr>
                        <a:lnSpc>
                          <a:spcPct val="107000"/>
                        </a:lnSpc>
                        <a:spcAft>
                          <a:spcPts val="0"/>
                        </a:spcAft>
                      </a:pPr>
                      <a:r>
                        <a:rPr lang="en-GB" sz="3200" dirty="0">
                          <a:effectLst/>
                        </a:rPr>
                        <a:t>Negative</a:t>
                      </a:r>
                      <a:endParaRPr lang="en-GB" sz="32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solidFill>
                      <a:schemeClr val="accent2">
                        <a:lumMod val="20000"/>
                        <a:lumOff val="80000"/>
                      </a:schemeClr>
                    </a:solidFill>
                  </a:tcPr>
                </a:tc>
                <a:tc vMerge="1">
                  <a:txBody>
                    <a:bodyPr/>
                    <a:lstStyle/>
                    <a:p>
                      <a:endParaRPr lang="en-GB"/>
                    </a:p>
                  </a:txBody>
                  <a:tcPr/>
                </a:tc>
                <a:extLst>
                  <a:ext uri="{0D108BD9-81ED-4DB2-BD59-A6C34878D82A}">
                    <a16:rowId xmlns:a16="http://schemas.microsoft.com/office/drawing/2014/main" val="2457406480"/>
                  </a:ext>
                </a:extLst>
              </a:tr>
              <a:tr h="550308">
                <a:tc>
                  <a:txBody>
                    <a:bodyPr/>
                    <a:lstStyle/>
                    <a:p>
                      <a:pPr>
                        <a:lnSpc>
                          <a:spcPct val="107000"/>
                        </a:lnSpc>
                        <a:spcAft>
                          <a:spcPts val="0"/>
                        </a:spcAft>
                      </a:pPr>
                      <a:r>
                        <a:rPr lang="en-GB" sz="3200" dirty="0">
                          <a:effectLst/>
                        </a:rPr>
                        <a:t>Positive</a:t>
                      </a:r>
                      <a:endParaRPr lang="en-GB" sz="32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US" altLang="zh-CN" sz="3200" dirty="0">
                          <a:effectLst/>
                          <a:latin typeface="Calibri" panose="020F0502020204030204" pitchFamily="34" charset="0"/>
                          <a:ea typeface="DengXian" panose="02010600030101010101" pitchFamily="2" charset="-122"/>
                          <a:cs typeface="Times New Roman" panose="02020603050405020304" pitchFamily="18" charset="0"/>
                        </a:rPr>
                        <a:t>31</a:t>
                      </a:r>
                      <a:endParaRPr lang="en-GB" sz="32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solidFill>
                      <a:schemeClr val="bg1">
                        <a:lumMod val="85000"/>
                      </a:schemeClr>
                    </a:solidFill>
                  </a:tcPr>
                </a:tc>
                <a:tc>
                  <a:txBody>
                    <a:bodyPr/>
                    <a:lstStyle/>
                    <a:p>
                      <a:pPr>
                        <a:lnSpc>
                          <a:spcPct val="107000"/>
                        </a:lnSpc>
                        <a:spcAft>
                          <a:spcPts val="0"/>
                        </a:spcAft>
                      </a:pPr>
                      <a:r>
                        <a:rPr lang="en-US" altLang="zh-CN" sz="3200" dirty="0">
                          <a:effectLst/>
                          <a:latin typeface="Calibri" panose="020F0502020204030204" pitchFamily="34" charset="0"/>
                          <a:ea typeface="DengXian" panose="02010600030101010101" pitchFamily="2" charset="-122"/>
                          <a:cs typeface="Times New Roman" panose="02020603050405020304" pitchFamily="18" charset="0"/>
                        </a:rPr>
                        <a:t>40</a:t>
                      </a:r>
                      <a:endParaRPr lang="en-GB" sz="32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solidFill>
                      <a:schemeClr val="bg1">
                        <a:lumMod val="85000"/>
                      </a:schemeClr>
                    </a:solidFill>
                  </a:tcPr>
                </a:tc>
                <a:tc>
                  <a:txBody>
                    <a:bodyPr/>
                    <a:lstStyle/>
                    <a:p>
                      <a:pPr>
                        <a:lnSpc>
                          <a:spcPct val="107000"/>
                        </a:lnSpc>
                        <a:spcAft>
                          <a:spcPts val="0"/>
                        </a:spcAft>
                      </a:pPr>
                      <a:r>
                        <a:rPr lang="en-US" altLang="zh-CN" sz="3200" dirty="0">
                          <a:solidFill>
                            <a:schemeClr val="bg1"/>
                          </a:solidFill>
                          <a:effectLst/>
                          <a:latin typeface="Calibri" panose="020F0502020204030204" pitchFamily="34" charset="0"/>
                          <a:ea typeface="DengXian" panose="02010600030101010101" pitchFamily="2" charset="-122"/>
                          <a:cs typeface="Times New Roman" panose="02020603050405020304" pitchFamily="18" charset="0"/>
                        </a:rPr>
                        <a:t>71</a:t>
                      </a:r>
                      <a:endParaRPr lang="en-GB" sz="3200" dirty="0">
                        <a:solidFill>
                          <a:schemeClr val="bg1"/>
                        </a:solidFill>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solidFill>
                      <a:schemeClr val="accent1"/>
                    </a:solidFill>
                  </a:tcPr>
                </a:tc>
                <a:extLst>
                  <a:ext uri="{0D108BD9-81ED-4DB2-BD59-A6C34878D82A}">
                    <a16:rowId xmlns:a16="http://schemas.microsoft.com/office/drawing/2014/main" val="1939870327"/>
                  </a:ext>
                </a:extLst>
              </a:tr>
              <a:tr h="550308">
                <a:tc>
                  <a:txBody>
                    <a:bodyPr/>
                    <a:lstStyle/>
                    <a:p>
                      <a:pPr>
                        <a:lnSpc>
                          <a:spcPct val="107000"/>
                        </a:lnSpc>
                        <a:spcAft>
                          <a:spcPts val="0"/>
                        </a:spcAft>
                      </a:pPr>
                      <a:r>
                        <a:rPr lang="en-GB" sz="3200">
                          <a:effectLst/>
                        </a:rPr>
                        <a:t>Negative </a:t>
                      </a:r>
                      <a:endParaRPr lang="en-GB" sz="32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3200" dirty="0">
                          <a:effectLst/>
                        </a:rPr>
                        <a:t>0</a:t>
                      </a:r>
                      <a:endParaRPr lang="en-GB" sz="32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solidFill>
                      <a:schemeClr val="bg1">
                        <a:lumMod val="85000"/>
                      </a:schemeClr>
                    </a:solidFill>
                  </a:tcPr>
                </a:tc>
                <a:tc>
                  <a:txBody>
                    <a:bodyPr/>
                    <a:lstStyle/>
                    <a:p>
                      <a:pPr>
                        <a:lnSpc>
                          <a:spcPct val="107000"/>
                        </a:lnSpc>
                        <a:spcAft>
                          <a:spcPts val="0"/>
                        </a:spcAft>
                      </a:pPr>
                      <a:r>
                        <a:rPr lang="en-US" altLang="zh-CN" sz="3200" dirty="0">
                          <a:effectLst/>
                          <a:latin typeface="Calibri" panose="020F0502020204030204" pitchFamily="34" charset="0"/>
                          <a:ea typeface="DengXian" panose="02010600030101010101" pitchFamily="2" charset="-122"/>
                          <a:cs typeface="Times New Roman" panose="02020603050405020304" pitchFamily="18" charset="0"/>
                        </a:rPr>
                        <a:t>10</a:t>
                      </a:r>
                      <a:endParaRPr lang="en-GB" sz="32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solidFill>
                      <a:schemeClr val="bg1">
                        <a:lumMod val="85000"/>
                      </a:schemeClr>
                    </a:solidFill>
                  </a:tcPr>
                </a:tc>
                <a:tc>
                  <a:txBody>
                    <a:bodyPr/>
                    <a:lstStyle/>
                    <a:p>
                      <a:pPr>
                        <a:lnSpc>
                          <a:spcPct val="107000"/>
                        </a:lnSpc>
                        <a:spcAft>
                          <a:spcPts val="0"/>
                        </a:spcAft>
                      </a:pPr>
                      <a:r>
                        <a:rPr lang="en-US" altLang="zh-CN" sz="3200" dirty="0">
                          <a:solidFill>
                            <a:schemeClr val="bg1"/>
                          </a:solidFill>
                          <a:effectLst/>
                          <a:latin typeface="Calibri" panose="020F0502020204030204" pitchFamily="34" charset="0"/>
                          <a:ea typeface="DengXian" panose="02010600030101010101" pitchFamily="2" charset="-122"/>
                          <a:cs typeface="Times New Roman" panose="02020603050405020304" pitchFamily="18" charset="0"/>
                        </a:rPr>
                        <a:t>10</a:t>
                      </a:r>
                      <a:endParaRPr lang="en-GB" sz="3200" dirty="0">
                        <a:solidFill>
                          <a:schemeClr val="bg1"/>
                        </a:solidFill>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solidFill>
                      <a:schemeClr val="accent1"/>
                    </a:solidFill>
                  </a:tcPr>
                </a:tc>
                <a:extLst>
                  <a:ext uri="{0D108BD9-81ED-4DB2-BD59-A6C34878D82A}">
                    <a16:rowId xmlns:a16="http://schemas.microsoft.com/office/drawing/2014/main" val="3104990459"/>
                  </a:ext>
                </a:extLst>
              </a:tr>
              <a:tr h="550308">
                <a:tc>
                  <a:txBody>
                    <a:bodyPr/>
                    <a:lstStyle/>
                    <a:p>
                      <a:pPr>
                        <a:lnSpc>
                          <a:spcPct val="107000"/>
                        </a:lnSpc>
                        <a:spcAft>
                          <a:spcPts val="0"/>
                        </a:spcAft>
                      </a:pPr>
                      <a:r>
                        <a:rPr lang="en-GB" sz="3200" dirty="0">
                          <a:effectLst/>
                        </a:rPr>
                        <a:t>Total</a:t>
                      </a:r>
                      <a:endParaRPr lang="en-GB" sz="32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3200" dirty="0">
                          <a:effectLst/>
                          <a:latin typeface="Calibri" panose="020F0502020204030204" pitchFamily="34" charset="0"/>
                          <a:ea typeface="DengXian" panose="02010600030101010101" pitchFamily="2" charset="-122"/>
                          <a:cs typeface="Times New Roman" panose="02020603050405020304" pitchFamily="18" charset="0"/>
                        </a:rPr>
                        <a:t>31</a:t>
                      </a:r>
                    </a:p>
                  </a:txBody>
                  <a:tcPr marL="68580" marR="68580" marT="0" marB="0">
                    <a:solidFill>
                      <a:schemeClr val="accent2">
                        <a:lumMod val="20000"/>
                        <a:lumOff val="80000"/>
                      </a:schemeClr>
                    </a:solidFill>
                  </a:tcPr>
                </a:tc>
                <a:tc>
                  <a:txBody>
                    <a:bodyPr/>
                    <a:lstStyle/>
                    <a:p>
                      <a:pPr>
                        <a:lnSpc>
                          <a:spcPct val="107000"/>
                        </a:lnSpc>
                        <a:spcAft>
                          <a:spcPts val="0"/>
                        </a:spcAft>
                      </a:pPr>
                      <a:r>
                        <a:rPr lang="en-GB" sz="3200" dirty="0">
                          <a:effectLst/>
                          <a:latin typeface="Calibri" panose="020F0502020204030204" pitchFamily="34" charset="0"/>
                          <a:ea typeface="DengXian" panose="02010600030101010101" pitchFamily="2" charset="-122"/>
                          <a:cs typeface="Times New Roman" panose="02020603050405020304" pitchFamily="18" charset="0"/>
                        </a:rPr>
                        <a:t>50</a:t>
                      </a:r>
                    </a:p>
                  </a:txBody>
                  <a:tcPr marL="68580" marR="68580" marT="0" marB="0">
                    <a:solidFill>
                      <a:schemeClr val="accent2">
                        <a:lumMod val="20000"/>
                        <a:lumOff val="80000"/>
                      </a:schemeClr>
                    </a:solidFill>
                  </a:tcPr>
                </a:tc>
                <a:tc>
                  <a:txBody>
                    <a:bodyPr/>
                    <a:lstStyle/>
                    <a:p>
                      <a:pPr>
                        <a:lnSpc>
                          <a:spcPct val="107000"/>
                        </a:lnSpc>
                        <a:spcAft>
                          <a:spcPts val="0"/>
                        </a:spcAft>
                      </a:pPr>
                      <a:r>
                        <a:rPr lang="en-GB" sz="3200" dirty="0">
                          <a:solidFill>
                            <a:schemeClr val="bg1"/>
                          </a:solidFill>
                          <a:effectLst/>
                          <a:latin typeface="Calibri" panose="020F0502020204030204" pitchFamily="34" charset="0"/>
                          <a:ea typeface="DengXian" panose="02010600030101010101" pitchFamily="2" charset="-122"/>
                          <a:cs typeface="Times New Roman" panose="02020603050405020304" pitchFamily="18" charset="0"/>
                        </a:rPr>
                        <a:t>81</a:t>
                      </a:r>
                    </a:p>
                  </a:txBody>
                  <a:tcPr marL="68580" marR="68580" marT="0" marB="0">
                    <a:solidFill>
                      <a:schemeClr val="accent1"/>
                    </a:solidFill>
                  </a:tcPr>
                </a:tc>
                <a:extLst>
                  <a:ext uri="{0D108BD9-81ED-4DB2-BD59-A6C34878D82A}">
                    <a16:rowId xmlns:a16="http://schemas.microsoft.com/office/drawing/2014/main" val="507287253"/>
                  </a:ext>
                </a:extLst>
              </a:tr>
            </a:tbl>
          </a:graphicData>
        </a:graphic>
      </p:graphicFrame>
      <p:sp>
        <p:nvSpPr>
          <p:cNvPr id="4" name="TextBox 3">
            <a:extLst>
              <a:ext uri="{FF2B5EF4-FFF2-40B4-BE49-F238E27FC236}">
                <a16:creationId xmlns:a16="http://schemas.microsoft.com/office/drawing/2014/main" id="{E9A5DCE9-FB3D-49FA-B500-665821C4C5D3}"/>
              </a:ext>
            </a:extLst>
          </p:cNvPr>
          <p:cNvSpPr txBox="1"/>
          <p:nvPr/>
        </p:nvSpPr>
        <p:spPr>
          <a:xfrm>
            <a:off x="723900" y="5419779"/>
            <a:ext cx="746760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a:ea typeface="+mn-ea"/>
                <a:cs typeface="+mn-cs"/>
              </a:rPr>
              <a:t>        Phage qPCR:   </a:t>
            </a:r>
            <a:r>
              <a:rPr kumimoji="0" lang="en-US" altLang="zh-CN" sz="24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88</a:t>
            </a:r>
            <a:r>
              <a:rPr kumimoji="0" lang="en-GB" sz="2400" b="0" i="0" u="none" strike="noStrike" kern="1200" cap="none" spc="0" normalizeH="0" baseline="0" noProof="0" dirty="0">
                <a:ln>
                  <a:noFill/>
                </a:ln>
                <a:solidFill>
                  <a:prstClr val="black"/>
                </a:solidFill>
                <a:effectLst/>
                <a:uLnTx/>
                <a:uFillTx/>
                <a:latin typeface="Calibri"/>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a:ea typeface="+mn-ea"/>
                <a:cs typeface="+mn-cs"/>
              </a:rPr>
              <a:t>   Bacterial qPCR:   3</a:t>
            </a:r>
            <a:r>
              <a:rPr kumimoji="0" lang="en-US" altLang="zh-CN" sz="24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8</a:t>
            </a:r>
            <a:r>
              <a:rPr kumimoji="0" lang="en-GB" sz="2400" b="0" i="0" u="none" strike="noStrike" kern="1200" cap="none" spc="0" normalizeH="0" baseline="0" noProof="0" dirty="0">
                <a:ln>
                  <a:noFill/>
                </a:ln>
                <a:solidFill>
                  <a:prstClr val="black"/>
                </a:solidFill>
                <a:effectLst/>
                <a:uLnTx/>
                <a:uFillTx/>
                <a:latin typeface="Calibri"/>
                <a:ea typeface="+mn-ea"/>
                <a:cs typeface="+mn-cs"/>
              </a:rPr>
              <a:t>% </a:t>
            </a:r>
          </a:p>
        </p:txBody>
      </p:sp>
      <p:sp>
        <p:nvSpPr>
          <p:cNvPr id="5" name="TextBox 4"/>
          <p:cNvSpPr txBox="1"/>
          <p:nvPr/>
        </p:nvSpPr>
        <p:spPr>
          <a:xfrm>
            <a:off x="0" y="0"/>
            <a:ext cx="9067800" cy="630942"/>
          </a:xfrm>
          <a:prstGeom prst="rect">
            <a:avLst/>
          </a:prstGeom>
          <a:solidFill>
            <a:srgbClr val="FFFF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500" b="0" i="0" u="none" strike="noStrike" kern="1200" cap="none" spc="0" normalizeH="0" baseline="0" noProof="0" dirty="0">
                <a:ln>
                  <a:noFill/>
                </a:ln>
                <a:solidFill>
                  <a:prstClr val="black"/>
                </a:solidFill>
                <a:effectLst/>
                <a:uLnTx/>
                <a:uFillTx/>
                <a:latin typeface="Calibri"/>
                <a:ea typeface="+mn-ea"/>
                <a:cs typeface="+mn-cs"/>
              </a:rPr>
              <a:t>Performance of the qPCR against clinical samples </a:t>
            </a:r>
          </a:p>
        </p:txBody>
      </p:sp>
    </p:spTree>
    <p:extLst>
      <p:ext uri="{BB962C8B-B14F-4D97-AF65-F5344CB8AC3E}">
        <p14:creationId xmlns:p14="http://schemas.microsoft.com/office/powerpoint/2010/main" val="38016492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742BAE4-5205-4280-A485-57FD8BED860C}"/>
              </a:ext>
            </a:extLst>
          </p:cNvPr>
          <p:cNvSpPr/>
          <p:nvPr/>
        </p:nvSpPr>
        <p:spPr>
          <a:xfrm>
            <a:off x="304800" y="609600"/>
            <a:ext cx="8686800" cy="1251240"/>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Times New Roman" panose="02020603050405020304" pitchFamily="18" charset="0"/>
                <a:ea typeface="DengXian" panose="02010600030101010101" pitchFamily="2" charset="-122"/>
                <a:cs typeface="Times New Roman" panose="02020603050405020304" pitchFamily="18" charset="0"/>
              </a:rPr>
              <a:t>Table </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DengXian" panose="02010600030101010101" pitchFamily="2" charset="-122"/>
                <a:cs typeface="Times New Roman" panose="02020603050405020304" pitchFamily="18" charset="0"/>
              </a:rPr>
              <a:t>4</a:t>
            </a:r>
            <a:r>
              <a:rPr kumimoji="0" lang="en-GB" sz="2400" b="0" i="0" u="none" strike="noStrike" kern="1200" cap="none" spc="0" normalizeH="0" baseline="0" noProof="0" dirty="0">
                <a:ln>
                  <a:noFill/>
                </a:ln>
                <a:solidFill>
                  <a:prstClr val="black"/>
                </a:solidFill>
                <a:effectLst/>
                <a:uLnTx/>
                <a:uFillTx/>
                <a:latin typeface="Times New Roman" panose="02020603050405020304" pitchFamily="18" charset="0"/>
                <a:ea typeface="DengXian" panose="02010600030101010101" pitchFamily="2" charset="-122"/>
                <a:cs typeface="Times New Roman" panose="02020603050405020304" pitchFamily="18" charset="0"/>
              </a:rPr>
              <a:t>. Comparison of phage PCR and Bacterial PCR for detecting </a:t>
            </a:r>
            <a:r>
              <a:rPr kumimoji="0" lang="en-GB" sz="2400" b="0" i="1" u="none" strike="noStrike" kern="1200" cap="none" spc="0" normalizeH="0" baseline="0" noProof="0" dirty="0">
                <a:ln>
                  <a:noFill/>
                </a:ln>
                <a:solidFill>
                  <a:prstClr val="black"/>
                </a:solidFill>
                <a:effectLst/>
                <a:uLnTx/>
                <a:uFillTx/>
                <a:latin typeface="Times New Roman" panose="02020603050405020304" pitchFamily="18" charset="0"/>
                <a:ea typeface="DengXian" panose="02010600030101010101" pitchFamily="2" charset="-122"/>
                <a:cs typeface="Times New Roman" panose="02020603050405020304" pitchFamily="18" charset="0"/>
              </a:rPr>
              <a:t>Borrelia</a:t>
            </a:r>
            <a:r>
              <a:rPr kumimoji="0" lang="en-GB" sz="2400" b="0" i="0" u="none" strike="noStrike" kern="1200" cap="none" spc="0" normalizeH="0" baseline="0" noProof="0" dirty="0">
                <a:ln>
                  <a:noFill/>
                </a:ln>
                <a:solidFill>
                  <a:prstClr val="black"/>
                </a:solidFill>
                <a:effectLst/>
                <a:uLnTx/>
                <a:uFillTx/>
                <a:latin typeface="Times New Roman" panose="02020603050405020304" pitchFamily="18" charset="0"/>
                <a:ea typeface="DengXian" panose="02010600030101010101" pitchFamily="2" charset="-122"/>
                <a:cs typeface="Times New Roman" panose="02020603050405020304" pitchFamily="18" charset="0"/>
              </a:rPr>
              <a:t> in whole blood collected from </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DengXian" panose="02010600030101010101" pitchFamily="2" charset="-122"/>
                <a:cs typeface="Times New Roman" panose="02020603050405020304" pitchFamily="18" charset="0"/>
              </a:rPr>
              <a:t>25</a:t>
            </a:r>
            <a:r>
              <a:rPr kumimoji="0" lang="en-GB" sz="2400" b="0" i="0" u="none" strike="noStrike" kern="1200" cap="none" spc="0" normalizeH="0" baseline="0" noProof="0" dirty="0">
                <a:ln>
                  <a:noFill/>
                </a:ln>
                <a:solidFill>
                  <a:prstClr val="black"/>
                </a:solidFill>
                <a:effectLst/>
                <a:uLnTx/>
                <a:uFillTx/>
                <a:latin typeface="Times New Roman" panose="02020603050405020304" pitchFamily="18" charset="0"/>
                <a:ea typeface="DengXian" panose="02010600030101010101" pitchFamily="2" charset="-122"/>
                <a:cs typeface="Times New Roman" panose="02020603050405020304" pitchFamily="18" charset="0"/>
              </a:rPr>
              <a:t> healthy volunteers who were organised by Dr Louis Teulieres.</a:t>
            </a:r>
          </a:p>
        </p:txBody>
      </p:sp>
      <p:graphicFrame>
        <p:nvGraphicFramePr>
          <p:cNvPr id="16" name="Table 15">
            <a:extLst>
              <a:ext uri="{FF2B5EF4-FFF2-40B4-BE49-F238E27FC236}">
                <a16:creationId xmlns:a16="http://schemas.microsoft.com/office/drawing/2014/main" id="{B2E4827C-4DA8-4CD6-9BB3-49385D2C1012}"/>
              </a:ext>
            </a:extLst>
          </p:cNvPr>
          <p:cNvGraphicFramePr>
            <a:graphicFrameLocks noGrp="1"/>
          </p:cNvGraphicFramePr>
          <p:nvPr/>
        </p:nvGraphicFramePr>
        <p:xfrm>
          <a:off x="304800" y="2210703"/>
          <a:ext cx="8305800" cy="3218629"/>
        </p:xfrm>
        <a:graphic>
          <a:graphicData uri="http://schemas.openxmlformats.org/drawingml/2006/table">
            <a:tbl>
              <a:tblPr firstRow="1" firstCol="1" bandRow="1">
                <a:tableStyleId>{5C22544A-7EE6-4342-B048-85BDC9FD1C3A}</a:tableStyleId>
              </a:tblPr>
              <a:tblGrid>
                <a:gridCol w="3280202">
                  <a:extLst>
                    <a:ext uri="{9D8B030D-6E8A-4147-A177-3AD203B41FA5}">
                      <a16:colId xmlns:a16="http://schemas.microsoft.com/office/drawing/2014/main" val="2531482943"/>
                    </a:ext>
                  </a:extLst>
                </a:gridCol>
                <a:gridCol w="1770382">
                  <a:extLst>
                    <a:ext uri="{9D8B030D-6E8A-4147-A177-3AD203B41FA5}">
                      <a16:colId xmlns:a16="http://schemas.microsoft.com/office/drawing/2014/main" val="3309052325"/>
                    </a:ext>
                  </a:extLst>
                </a:gridCol>
                <a:gridCol w="1627608">
                  <a:extLst>
                    <a:ext uri="{9D8B030D-6E8A-4147-A177-3AD203B41FA5}">
                      <a16:colId xmlns:a16="http://schemas.microsoft.com/office/drawing/2014/main" val="4006813515"/>
                    </a:ext>
                  </a:extLst>
                </a:gridCol>
                <a:gridCol w="1627608">
                  <a:extLst>
                    <a:ext uri="{9D8B030D-6E8A-4147-A177-3AD203B41FA5}">
                      <a16:colId xmlns:a16="http://schemas.microsoft.com/office/drawing/2014/main" val="3350405000"/>
                    </a:ext>
                  </a:extLst>
                </a:gridCol>
              </a:tblGrid>
              <a:tr h="550308">
                <a:tc rowSpan="2">
                  <a:txBody>
                    <a:bodyPr/>
                    <a:lstStyle/>
                    <a:p>
                      <a:pPr algn="ctr">
                        <a:lnSpc>
                          <a:spcPct val="107000"/>
                        </a:lnSpc>
                        <a:spcAft>
                          <a:spcPts val="0"/>
                        </a:spcAft>
                      </a:pPr>
                      <a:r>
                        <a:rPr lang="en-GB" sz="3200" dirty="0">
                          <a:effectLst/>
                        </a:rPr>
                        <a:t>Phage qPCR results</a:t>
                      </a:r>
                    </a:p>
                  </a:txBody>
                  <a:tcPr marL="68580" marR="68580" marT="0" marB="0"/>
                </a:tc>
                <a:tc gridSpan="2">
                  <a:txBody>
                    <a:bodyPr/>
                    <a:lstStyle/>
                    <a:p>
                      <a:pPr algn="ctr">
                        <a:lnSpc>
                          <a:spcPct val="107000"/>
                        </a:lnSpc>
                        <a:spcAft>
                          <a:spcPts val="0"/>
                        </a:spcAft>
                      </a:pPr>
                      <a:r>
                        <a:rPr lang="en-GB" sz="3200" dirty="0">
                          <a:solidFill>
                            <a:schemeClr val="tx1"/>
                          </a:solidFill>
                          <a:effectLst/>
                        </a:rPr>
                        <a:t>Bacterial qPCR</a:t>
                      </a:r>
                      <a:endParaRPr lang="en-GB" sz="3200" dirty="0">
                        <a:solidFill>
                          <a:schemeClr val="tx1"/>
                        </a:solidFill>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solidFill>
                      <a:schemeClr val="accent2">
                        <a:lumMod val="20000"/>
                        <a:lumOff val="80000"/>
                      </a:schemeClr>
                    </a:solidFill>
                  </a:tcPr>
                </a:tc>
                <a:tc hMerge="1">
                  <a:txBody>
                    <a:bodyPr/>
                    <a:lstStyle/>
                    <a:p>
                      <a:endParaRPr lang="en-GB"/>
                    </a:p>
                  </a:txBody>
                  <a:tcPr/>
                </a:tc>
                <a:tc rowSpan="2">
                  <a:txBody>
                    <a:bodyPr/>
                    <a:lstStyle/>
                    <a:p>
                      <a:pPr>
                        <a:lnSpc>
                          <a:spcPct val="107000"/>
                        </a:lnSpc>
                        <a:spcAft>
                          <a:spcPts val="0"/>
                        </a:spcAft>
                      </a:pPr>
                      <a:r>
                        <a:rPr lang="en-GB" sz="3200">
                          <a:effectLst/>
                        </a:rPr>
                        <a:t> </a:t>
                      </a:r>
                    </a:p>
                    <a:p>
                      <a:pPr>
                        <a:lnSpc>
                          <a:spcPct val="107000"/>
                        </a:lnSpc>
                        <a:spcAft>
                          <a:spcPts val="0"/>
                        </a:spcAft>
                      </a:pPr>
                      <a:r>
                        <a:rPr lang="en-GB" sz="3200">
                          <a:effectLst/>
                        </a:rPr>
                        <a:t>Total</a:t>
                      </a:r>
                      <a:endParaRPr lang="en-GB" sz="32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1623513"/>
                  </a:ext>
                </a:extLst>
              </a:tr>
              <a:tr h="668892">
                <a:tc vMerge="1">
                  <a:txBody>
                    <a:bodyPr/>
                    <a:lstStyle/>
                    <a:p>
                      <a:endParaRPr lang="en-GB"/>
                    </a:p>
                  </a:txBody>
                  <a:tcPr/>
                </a:tc>
                <a:tc>
                  <a:txBody>
                    <a:bodyPr/>
                    <a:lstStyle/>
                    <a:p>
                      <a:pPr>
                        <a:lnSpc>
                          <a:spcPct val="107000"/>
                        </a:lnSpc>
                        <a:spcAft>
                          <a:spcPts val="0"/>
                        </a:spcAft>
                      </a:pPr>
                      <a:r>
                        <a:rPr lang="en-GB" sz="3200" dirty="0">
                          <a:effectLst/>
                        </a:rPr>
                        <a:t>Positive</a:t>
                      </a:r>
                      <a:endParaRPr lang="en-GB" sz="32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solidFill>
                      <a:schemeClr val="accent2">
                        <a:lumMod val="20000"/>
                        <a:lumOff val="80000"/>
                      </a:schemeClr>
                    </a:solidFill>
                  </a:tcPr>
                </a:tc>
                <a:tc>
                  <a:txBody>
                    <a:bodyPr/>
                    <a:lstStyle/>
                    <a:p>
                      <a:pPr>
                        <a:lnSpc>
                          <a:spcPct val="107000"/>
                        </a:lnSpc>
                        <a:spcAft>
                          <a:spcPts val="0"/>
                        </a:spcAft>
                      </a:pPr>
                      <a:r>
                        <a:rPr lang="en-GB" sz="3200" dirty="0">
                          <a:effectLst/>
                        </a:rPr>
                        <a:t>Negative</a:t>
                      </a:r>
                      <a:endParaRPr lang="en-GB" sz="32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solidFill>
                      <a:schemeClr val="accent2">
                        <a:lumMod val="20000"/>
                        <a:lumOff val="80000"/>
                      </a:schemeClr>
                    </a:solidFill>
                  </a:tcPr>
                </a:tc>
                <a:tc vMerge="1">
                  <a:txBody>
                    <a:bodyPr/>
                    <a:lstStyle/>
                    <a:p>
                      <a:endParaRPr lang="en-GB"/>
                    </a:p>
                  </a:txBody>
                  <a:tcPr/>
                </a:tc>
                <a:extLst>
                  <a:ext uri="{0D108BD9-81ED-4DB2-BD59-A6C34878D82A}">
                    <a16:rowId xmlns:a16="http://schemas.microsoft.com/office/drawing/2014/main" val="2457406480"/>
                  </a:ext>
                </a:extLst>
              </a:tr>
              <a:tr h="550308">
                <a:tc>
                  <a:txBody>
                    <a:bodyPr/>
                    <a:lstStyle/>
                    <a:p>
                      <a:pPr>
                        <a:lnSpc>
                          <a:spcPct val="107000"/>
                        </a:lnSpc>
                        <a:spcAft>
                          <a:spcPts val="0"/>
                        </a:spcAft>
                      </a:pPr>
                      <a:r>
                        <a:rPr lang="en-GB" sz="3200" dirty="0">
                          <a:effectLst/>
                        </a:rPr>
                        <a:t>Positive</a:t>
                      </a:r>
                      <a:endParaRPr lang="en-GB" sz="32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US" sz="3200" dirty="0">
                          <a:effectLst/>
                          <a:latin typeface="Calibri" panose="020F0502020204030204" pitchFamily="34" charset="0"/>
                          <a:ea typeface="DengXian" panose="02010600030101010101" pitchFamily="2" charset="-122"/>
                          <a:cs typeface="Times New Roman" panose="02020603050405020304" pitchFamily="18" charset="0"/>
                        </a:rPr>
                        <a:t>3</a:t>
                      </a:r>
                      <a:endParaRPr lang="en-GB" sz="32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solidFill>
                      <a:schemeClr val="bg1">
                        <a:lumMod val="85000"/>
                      </a:schemeClr>
                    </a:solidFill>
                  </a:tcPr>
                </a:tc>
                <a:tc>
                  <a:txBody>
                    <a:bodyPr/>
                    <a:lstStyle/>
                    <a:p>
                      <a:pPr>
                        <a:lnSpc>
                          <a:spcPct val="107000"/>
                        </a:lnSpc>
                        <a:spcAft>
                          <a:spcPts val="0"/>
                        </a:spcAft>
                      </a:pPr>
                      <a:r>
                        <a:rPr lang="en-US" sz="3200" dirty="0">
                          <a:effectLst/>
                          <a:latin typeface="Calibri" panose="020F0502020204030204" pitchFamily="34" charset="0"/>
                          <a:ea typeface="DengXian" panose="02010600030101010101" pitchFamily="2" charset="-122"/>
                          <a:cs typeface="Times New Roman" panose="02020603050405020304" pitchFamily="18" charset="0"/>
                        </a:rPr>
                        <a:t>9</a:t>
                      </a:r>
                      <a:endParaRPr lang="en-GB" sz="32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solidFill>
                      <a:schemeClr val="bg1">
                        <a:lumMod val="85000"/>
                      </a:schemeClr>
                    </a:solidFill>
                  </a:tcPr>
                </a:tc>
                <a:tc>
                  <a:txBody>
                    <a:bodyPr/>
                    <a:lstStyle/>
                    <a:p>
                      <a:pPr>
                        <a:lnSpc>
                          <a:spcPct val="107000"/>
                        </a:lnSpc>
                        <a:spcAft>
                          <a:spcPts val="0"/>
                        </a:spcAft>
                      </a:pPr>
                      <a:r>
                        <a:rPr lang="en-US" sz="3200" dirty="0">
                          <a:solidFill>
                            <a:schemeClr val="bg1"/>
                          </a:solidFill>
                          <a:effectLst/>
                          <a:latin typeface="Calibri" panose="020F0502020204030204" pitchFamily="34" charset="0"/>
                          <a:ea typeface="DengXian" panose="02010600030101010101" pitchFamily="2" charset="-122"/>
                          <a:cs typeface="Times New Roman" panose="02020603050405020304" pitchFamily="18" charset="0"/>
                        </a:rPr>
                        <a:t>12</a:t>
                      </a:r>
                      <a:endParaRPr lang="en-GB" sz="3200" dirty="0">
                        <a:solidFill>
                          <a:schemeClr val="bg1"/>
                        </a:solidFill>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solidFill>
                      <a:schemeClr val="accent1"/>
                    </a:solidFill>
                  </a:tcPr>
                </a:tc>
                <a:extLst>
                  <a:ext uri="{0D108BD9-81ED-4DB2-BD59-A6C34878D82A}">
                    <a16:rowId xmlns:a16="http://schemas.microsoft.com/office/drawing/2014/main" val="1939870327"/>
                  </a:ext>
                </a:extLst>
              </a:tr>
              <a:tr h="550308">
                <a:tc>
                  <a:txBody>
                    <a:bodyPr/>
                    <a:lstStyle/>
                    <a:p>
                      <a:pPr>
                        <a:lnSpc>
                          <a:spcPct val="107000"/>
                        </a:lnSpc>
                        <a:spcAft>
                          <a:spcPts val="0"/>
                        </a:spcAft>
                      </a:pPr>
                      <a:r>
                        <a:rPr lang="en-GB" sz="3200">
                          <a:effectLst/>
                        </a:rPr>
                        <a:t>Negative </a:t>
                      </a:r>
                      <a:endParaRPr lang="en-GB" sz="32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3200" dirty="0">
                          <a:effectLst/>
                        </a:rPr>
                        <a:t>0</a:t>
                      </a:r>
                      <a:endParaRPr lang="en-GB" sz="32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solidFill>
                      <a:schemeClr val="bg1">
                        <a:lumMod val="85000"/>
                      </a:schemeClr>
                    </a:solidFill>
                  </a:tcPr>
                </a:tc>
                <a:tc>
                  <a:txBody>
                    <a:bodyPr/>
                    <a:lstStyle/>
                    <a:p>
                      <a:pPr>
                        <a:lnSpc>
                          <a:spcPct val="107000"/>
                        </a:lnSpc>
                        <a:spcAft>
                          <a:spcPts val="0"/>
                        </a:spcAft>
                      </a:pPr>
                      <a:r>
                        <a:rPr lang="en-US" altLang="zh-CN" sz="3200" dirty="0">
                          <a:effectLst/>
                          <a:latin typeface="Calibri" panose="020F0502020204030204" pitchFamily="34" charset="0"/>
                          <a:ea typeface="DengXian" panose="02010600030101010101" pitchFamily="2" charset="-122"/>
                          <a:cs typeface="Times New Roman" panose="02020603050405020304" pitchFamily="18" charset="0"/>
                        </a:rPr>
                        <a:t>13</a:t>
                      </a:r>
                      <a:endParaRPr lang="en-GB" sz="32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solidFill>
                      <a:schemeClr val="bg1">
                        <a:lumMod val="85000"/>
                      </a:schemeClr>
                    </a:solidFill>
                  </a:tcPr>
                </a:tc>
                <a:tc>
                  <a:txBody>
                    <a:bodyPr/>
                    <a:lstStyle/>
                    <a:p>
                      <a:pPr>
                        <a:lnSpc>
                          <a:spcPct val="107000"/>
                        </a:lnSpc>
                        <a:spcAft>
                          <a:spcPts val="0"/>
                        </a:spcAft>
                      </a:pPr>
                      <a:r>
                        <a:rPr lang="en-US" sz="3200" dirty="0">
                          <a:solidFill>
                            <a:schemeClr val="bg1"/>
                          </a:solidFill>
                          <a:effectLst/>
                          <a:latin typeface="Calibri" panose="020F0502020204030204" pitchFamily="34" charset="0"/>
                          <a:ea typeface="DengXian" panose="02010600030101010101" pitchFamily="2" charset="-122"/>
                          <a:cs typeface="Times New Roman" panose="02020603050405020304" pitchFamily="18" charset="0"/>
                        </a:rPr>
                        <a:t>13</a:t>
                      </a:r>
                      <a:endParaRPr lang="en-GB" sz="3200" dirty="0">
                        <a:solidFill>
                          <a:schemeClr val="bg1"/>
                        </a:solidFill>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solidFill>
                      <a:schemeClr val="accent1"/>
                    </a:solidFill>
                  </a:tcPr>
                </a:tc>
                <a:extLst>
                  <a:ext uri="{0D108BD9-81ED-4DB2-BD59-A6C34878D82A}">
                    <a16:rowId xmlns:a16="http://schemas.microsoft.com/office/drawing/2014/main" val="3104990459"/>
                  </a:ext>
                </a:extLst>
              </a:tr>
              <a:tr h="550308">
                <a:tc>
                  <a:txBody>
                    <a:bodyPr/>
                    <a:lstStyle/>
                    <a:p>
                      <a:pPr>
                        <a:lnSpc>
                          <a:spcPct val="107000"/>
                        </a:lnSpc>
                        <a:spcAft>
                          <a:spcPts val="0"/>
                        </a:spcAft>
                      </a:pPr>
                      <a:r>
                        <a:rPr lang="en-GB" sz="3200" dirty="0">
                          <a:effectLst/>
                        </a:rPr>
                        <a:t>Total</a:t>
                      </a:r>
                      <a:endParaRPr lang="en-GB" sz="32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3200" dirty="0">
                          <a:effectLst/>
                          <a:latin typeface="Calibri" panose="020F0502020204030204" pitchFamily="34" charset="0"/>
                          <a:ea typeface="DengXian" panose="02010600030101010101" pitchFamily="2" charset="-122"/>
                          <a:cs typeface="Times New Roman" panose="02020603050405020304" pitchFamily="18" charset="0"/>
                        </a:rPr>
                        <a:t>3</a:t>
                      </a:r>
                    </a:p>
                  </a:txBody>
                  <a:tcPr marL="68580" marR="68580" marT="0" marB="0">
                    <a:solidFill>
                      <a:schemeClr val="accent2">
                        <a:lumMod val="20000"/>
                        <a:lumOff val="80000"/>
                      </a:schemeClr>
                    </a:solidFill>
                  </a:tcPr>
                </a:tc>
                <a:tc>
                  <a:txBody>
                    <a:bodyPr/>
                    <a:lstStyle/>
                    <a:p>
                      <a:pPr>
                        <a:lnSpc>
                          <a:spcPct val="107000"/>
                        </a:lnSpc>
                        <a:spcAft>
                          <a:spcPts val="0"/>
                        </a:spcAft>
                      </a:pPr>
                      <a:r>
                        <a:rPr lang="en-GB" sz="3200" dirty="0">
                          <a:effectLst/>
                          <a:latin typeface="Calibri" panose="020F0502020204030204" pitchFamily="34" charset="0"/>
                          <a:ea typeface="DengXian" panose="02010600030101010101" pitchFamily="2" charset="-122"/>
                          <a:cs typeface="Times New Roman" panose="02020603050405020304" pitchFamily="18" charset="0"/>
                        </a:rPr>
                        <a:t>22</a:t>
                      </a:r>
                    </a:p>
                  </a:txBody>
                  <a:tcPr marL="68580" marR="68580" marT="0" marB="0">
                    <a:solidFill>
                      <a:schemeClr val="accent2">
                        <a:lumMod val="20000"/>
                        <a:lumOff val="80000"/>
                      </a:schemeClr>
                    </a:solidFill>
                  </a:tcPr>
                </a:tc>
                <a:tc>
                  <a:txBody>
                    <a:bodyPr/>
                    <a:lstStyle/>
                    <a:p>
                      <a:pPr>
                        <a:lnSpc>
                          <a:spcPct val="107000"/>
                        </a:lnSpc>
                        <a:spcAft>
                          <a:spcPts val="0"/>
                        </a:spcAft>
                      </a:pPr>
                      <a:r>
                        <a:rPr lang="en-GB" sz="3200" dirty="0">
                          <a:solidFill>
                            <a:schemeClr val="bg1"/>
                          </a:solidFill>
                          <a:effectLst/>
                          <a:latin typeface="Calibri" panose="020F0502020204030204" pitchFamily="34" charset="0"/>
                          <a:ea typeface="DengXian" panose="02010600030101010101" pitchFamily="2" charset="-122"/>
                          <a:cs typeface="Times New Roman" panose="02020603050405020304" pitchFamily="18" charset="0"/>
                        </a:rPr>
                        <a:t>25</a:t>
                      </a:r>
                    </a:p>
                  </a:txBody>
                  <a:tcPr marL="68580" marR="68580" marT="0" marB="0">
                    <a:solidFill>
                      <a:schemeClr val="accent1"/>
                    </a:solidFill>
                  </a:tcPr>
                </a:tc>
                <a:extLst>
                  <a:ext uri="{0D108BD9-81ED-4DB2-BD59-A6C34878D82A}">
                    <a16:rowId xmlns:a16="http://schemas.microsoft.com/office/drawing/2014/main" val="507287253"/>
                  </a:ext>
                </a:extLst>
              </a:tr>
            </a:tbl>
          </a:graphicData>
        </a:graphic>
      </p:graphicFrame>
      <p:sp>
        <p:nvSpPr>
          <p:cNvPr id="4" name="TextBox 3">
            <a:extLst>
              <a:ext uri="{FF2B5EF4-FFF2-40B4-BE49-F238E27FC236}">
                <a16:creationId xmlns:a16="http://schemas.microsoft.com/office/drawing/2014/main" id="{E9A5DCE9-FB3D-49FA-B500-665821C4C5D3}"/>
              </a:ext>
            </a:extLst>
          </p:cNvPr>
          <p:cNvSpPr txBox="1"/>
          <p:nvPr/>
        </p:nvSpPr>
        <p:spPr>
          <a:xfrm>
            <a:off x="723900" y="5419779"/>
            <a:ext cx="746760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a:ea typeface="+mn-ea"/>
                <a:cs typeface="+mn-cs"/>
              </a:rPr>
              <a:t>        Phage qPCR:   </a:t>
            </a:r>
            <a:r>
              <a:rPr kumimoji="0" lang="en-US" sz="24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48</a:t>
            </a:r>
            <a:r>
              <a:rPr kumimoji="0" lang="en-GB" sz="2400" b="0" i="0" u="none" strike="noStrike" kern="1200" cap="none" spc="0" normalizeH="0" baseline="0" noProof="0" dirty="0">
                <a:ln>
                  <a:noFill/>
                </a:ln>
                <a:solidFill>
                  <a:prstClr val="black"/>
                </a:solidFill>
                <a:effectLst/>
                <a:uLnTx/>
                <a:uFillTx/>
                <a:latin typeface="Calibri"/>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a:ea typeface="+mn-ea"/>
                <a:cs typeface="+mn-cs"/>
              </a:rPr>
              <a:t>   Bacterial qPCR:   12% </a:t>
            </a:r>
          </a:p>
        </p:txBody>
      </p:sp>
      <p:sp>
        <p:nvSpPr>
          <p:cNvPr id="5" name="TextBox 4"/>
          <p:cNvSpPr txBox="1"/>
          <p:nvPr/>
        </p:nvSpPr>
        <p:spPr>
          <a:xfrm>
            <a:off x="0" y="0"/>
            <a:ext cx="9067800" cy="630942"/>
          </a:xfrm>
          <a:prstGeom prst="rect">
            <a:avLst/>
          </a:prstGeom>
          <a:solidFill>
            <a:srgbClr val="FFFF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500" b="0" i="0" u="none" strike="noStrike" kern="1200" cap="none" spc="0" normalizeH="0" baseline="0" noProof="0" dirty="0">
                <a:ln>
                  <a:noFill/>
                </a:ln>
                <a:solidFill>
                  <a:prstClr val="black"/>
                </a:solidFill>
                <a:effectLst/>
                <a:uLnTx/>
                <a:uFillTx/>
                <a:latin typeface="Calibri"/>
                <a:ea typeface="+mn-ea"/>
                <a:cs typeface="+mn-cs"/>
              </a:rPr>
              <a:t>Performance of the qPCR </a:t>
            </a:r>
            <a:r>
              <a:rPr lang="en-GB" sz="3500" kern="1200" dirty="0">
                <a:solidFill>
                  <a:prstClr val="black"/>
                </a:solidFill>
                <a:latin typeface="Calibri"/>
                <a:ea typeface="+mn-ea"/>
                <a:cs typeface="+mn-cs"/>
              </a:rPr>
              <a:t>in</a:t>
            </a:r>
            <a:r>
              <a:rPr kumimoji="0" lang="en-GB" sz="3500" b="0" i="0" u="none" strike="noStrike" kern="1200" cap="none" spc="0" normalizeH="0" baseline="0" noProof="0" dirty="0">
                <a:ln>
                  <a:noFill/>
                </a:ln>
                <a:solidFill>
                  <a:prstClr val="black"/>
                </a:solidFill>
                <a:effectLst/>
                <a:uLnTx/>
                <a:uFillTx/>
                <a:latin typeface="Calibri"/>
                <a:ea typeface="+mn-ea"/>
                <a:cs typeface="+mn-cs"/>
              </a:rPr>
              <a:t> clinical samples </a:t>
            </a:r>
          </a:p>
        </p:txBody>
      </p:sp>
    </p:spTree>
    <p:extLst>
      <p:ext uri="{BB962C8B-B14F-4D97-AF65-F5344CB8AC3E}">
        <p14:creationId xmlns:p14="http://schemas.microsoft.com/office/powerpoint/2010/main" val="19632097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1617" y="222527"/>
            <a:ext cx="7514699" cy="13234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GB" sz="2000" b="1" dirty="0">
                <a:solidFill>
                  <a:schemeClr val="tx1"/>
                </a:solidFill>
              </a:rPr>
              <a:t>Detection of bacteriophage nucleic acids from whole blood and serum samples by a </a:t>
            </a:r>
            <a:r>
              <a:rPr lang="en-GB" sz="2000" b="1" dirty="0" err="1">
                <a:solidFill>
                  <a:schemeClr val="tx1"/>
                </a:solidFill>
              </a:rPr>
              <a:t>Taqman</a:t>
            </a:r>
            <a:r>
              <a:rPr lang="en-GB" sz="2000" b="1" dirty="0">
                <a:solidFill>
                  <a:schemeClr val="tx1"/>
                </a:solidFill>
              </a:rPr>
              <a:t>-based quantitative PCR with an internal control offers highly sensitive diagnosis of Lyme disease</a:t>
            </a:r>
          </a:p>
        </p:txBody>
      </p:sp>
      <p:sp>
        <p:nvSpPr>
          <p:cNvPr id="4" name="TextBox 3"/>
          <p:cNvSpPr txBox="1"/>
          <p:nvPr/>
        </p:nvSpPr>
        <p:spPr>
          <a:xfrm>
            <a:off x="311617" y="1514534"/>
            <a:ext cx="7514700" cy="584775"/>
          </a:xfrm>
          <a:prstGeom prst="rect">
            <a:avLst/>
          </a:prstGeom>
          <a:noFill/>
        </p:spPr>
        <p:txBody>
          <a:bodyPr wrap="square" rtlCol="0">
            <a:spAutoFit/>
          </a:bodyPr>
          <a:lstStyle/>
          <a:p>
            <a:pPr marL="214370" indent="-214370">
              <a:buFont typeface="Arial" panose="020B0604020202020204" pitchFamily="34" charset="0"/>
              <a:buChar char="•"/>
            </a:pPr>
            <a:r>
              <a:rPr lang="en-GB" sz="1600" b="1" dirty="0" err="1">
                <a:solidFill>
                  <a:schemeClr val="tx1"/>
                </a:solidFill>
              </a:rPr>
              <a:t>Taqman</a:t>
            </a:r>
            <a:r>
              <a:rPr lang="en-GB" sz="1600" b="1" dirty="0">
                <a:solidFill>
                  <a:schemeClr val="tx1"/>
                </a:solidFill>
              </a:rPr>
              <a:t> primers and probes targeting phage genes + </a:t>
            </a:r>
            <a:r>
              <a:rPr lang="en-GB" sz="1600" b="1" dirty="0" err="1">
                <a:solidFill>
                  <a:schemeClr val="tx1"/>
                </a:solidFill>
              </a:rPr>
              <a:t>Taqman</a:t>
            </a:r>
            <a:r>
              <a:rPr lang="en-GB" sz="1600" b="1" dirty="0">
                <a:solidFill>
                  <a:schemeClr val="tx1"/>
                </a:solidFill>
              </a:rPr>
              <a:t> probe and primer set targeting an internal control  are optimised/verified </a:t>
            </a:r>
            <a:endParaRPr lang="en-GB" sz="1600" dirty="0">
              <a:solidFill>
                <a:schemeClr val="bg1"/>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035" y="2899396"/>
            <a:ext cx="3435071" cy="1613073"/>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5800" y="4491366"/>
            <a:ext cx="2769790" cy="1966584"/>
          </a:xfrm>
          <a:prstGeom prst="rect">
            <a:avLst/>
          </a:prstGeom>
        </p:spPr>
      </p:pic>
      <p:sp>
        <p:nvSpPr>
          <p:cNvPr id="7" name="Rectangle 6"/>
          <p:cNvSpPr/>
          <p:nvPr/>
        </p:nvSpPr>
        <p:spPr>
          <a:xfrm>
            <a:off x="372864" y="2099309"/>
            <a:ext cx="7514700" cy="584775"/>
          </a:xfrm>
          <a:prstGeom prst="rect">
            <a:avLst/>
          </a:prstGeom>
        </p:spPr>
        <p:txBody>
          <a:bodyPr wrap="square">
            <a:spAutoFit/>
          </a:bodyPr>
          <a:lstStyle/>
          <a:p>
            <a:r>
              <a:rPr lang="en-GB" sz="1600" b="1" dirty="0">
                <a:solidFill>
                  <a:schemeClr val="tx1"/>
                </a:solidFill>
              </a:rPr>
              <a:t>A standard curve from serial dilution of plasmid carrying phage gene is generated </a:t>
            </a:r>
          </a:p>
        </p:txBody>
      </p:sp>
      <p:graphicFrame>
        <p:nvGraphicFramePr>
          <p:cNvPr id="8" name="Table 7"/>
          <p:cNvGraphicFramePr>
            <a:graphicFrameLocks noGrp="1"/>
          </p:cNvGraphicFramePr>
          <p:nvPr>
            <p:extLst>
              <p:ext uri="{D42A27DB-BD31-4B8C-83A1-F6EECF244321}">
                <p14:modId xmlns:p14="http://schemas.microsoft.com/office/powerpoint/2010/main" val="3862078721"/>
              </p:ext>
            </p:extLst>
          </p:nvPr>
        </p:nvGraphicFramePr>
        <p:xfrm>
          <a:off x="3657362" y="3200341"/>
          <a:ext cx="4351489" cy="3164400"/>
        </p:xfrm>
        <a:graphic>
          <a:graphicData uri="http://schemas.openxmlformats.org/drawingml/2006/table">
            <a:tbl>
              <a:tblPr firstRow="1" firstCol="1" bandRow="1" bandCol="1">
                <a:tableStyleId>{5C22544A-7EE6-4342-B048-85BDC9FD1C3A}</a:tableStyleId>
              </a:tblPr>
              <a:tblGrid>
                <a:gridCol w="1027436">
                  <a:extLst>
                    <a:ext uri="{9D8B030D-6E8A-4147-A177-3AD203B41FA5}">
                      <a16:colId xmlns:a16="http://schemas.microsoft.com/office/drawing/2014/main" val="20000"/>
                    </a:ext>
                  </a:extLst>
                </a:gridCol>
                <a:gridCol w="1276294">
                  <a:extLst>
                    <a:ext uri="{9D8B030D-6E8A-4147-A177-3AD203B41FA5}">
                      <a16:colId xmlns:a16="http://schemas.microsoft.com/office/drawing/2014/main" val="20001"/>
                    </a:ext>
                  </a:extLst>
                </a:gridCol>
                <a:gridCol w="2047759">
                  <a:extLst>
                    <a:ext uri="{9D8B030D-6E8A-4147-A177-3AD203B41FA5}">
                      <a16:colId xmlns:a16="http://schemas.microsoft.com/office/drawing/2014/main" val="20002"/>
                    </a:ext>
                  </a:extLst>
                </a:gridCol>
              </a:tblGrid>
              <a:tr h="672650">
                <a:tc>
                  <a:txBody>
                    <a:bodyPr/>
                    <a:lstStyle/>
                    <a:p>
                      <a:pPr marL="9525" marR="9525" algn="l">
                        <a:lnSpc>
                          <a:spcPct val="150000"/>
                        </a:lnSpc>
                        <a:spcAft>
                          <a:spcPts val="0"/>
                        </a:spcAft>
                      </a:pPr>
                      <a:r>
                        <a:rPr lang="en-GB" sz="1400" b="1" dirty="0">
                          <a:solidFill>
                            <a:schemeClr val="tx1"/>
                          </a:solidFill>
                          <a:effectLst/>
                        </a:rPr>
                        <a:t>Copy number/PCR</a:t>
                      </a:r>
                      <a:endParaRPr lang="en-GB" sz="1400" b="1" dirty="0">
                        <a:solidFill>
                          <a:schemeClr val="tx1"/>
                        </a:solidFill>
                        <a:effectLst/>
                        <a:latin typeface="Cambria" panose="02040503050406030204" pitchFamily="18" charset="0"/>
                        <a:ea typeface="SimSun" panose="02010600030101010101" pitchFamily="2" charset="-122"/>
                        <a:cs typeface="Times New Roman" panose="02020603050405020304" pitchFamily="18" charset="0"/>
                      </a:endParaRPr>
                    </a:p>
                  </a:txBody>
                  <a:tcPr marL="0" marR="0" marT="0" marB="0"/>
                </a:tc>
                <a:tc>
                  <a:txBody>
                    <a:bodyPr/>
                    <a:lstStyle/>
                    <a:p>
                      <a:pPr marL="9525" marR="9525" algn="l">
                        <a:lnSpc>
                          <a:spcPct val="150000"/>
                        </a:lnSpc>
                        <a:spcAft>
                          <a:spcPts val="0"/>
                        </a:spcAft>
                      </a:pPr>
                      <a:r>
                        <a:rPr lang="en-GB" sz="1400" b="1" dirty="0">
                          <a:solidFill>
                            <a:schemeClr val="tx1"/>
                          </a:solidFill>
                          <a:effectLst/>
                        </a:rPr>
                        <a:t>Number of replicates</a:t>
                      </a:r>
                      <a:endParaRPr lang="en-GB" sz="1400" b="1" dirty="0">
                        <a:solidFill>
                          <a:schemeClr val="tx1"/>
                        </a:solidFill>
                        <a:effectLst/>
                        <a:latin typeface="Cambria" panose="02040503050406030204" pitchFamily="18" charset="0"/>
                        <a:ea typeface="SimSun" panose="02010600030101010101" pitchFamily="2" charset="-122"/>
                        <a:cs typeface="Times New Roman" panose="02020603050405020304" pitchFamily="18" charset="0"/>
                      </a:endParaRPr>
                    </a:p>
                  </a:txBody>
                  <a:tcPr marL="0" marR="0" marT="0" marB="0"/>
                </a:tc>
                <a:tc>
                  <a:txBody>
                    <a:bodyPr/>
                    <a:lstStyle/>
                    <a:p>
                      <a:pPr marL="9525" marR="9525" algn="l">
                        <a:lnSpc>
                          <a:spcPct val="150000"/>
                        </a:lnSpc>
                        <a:spcAft>
                          <a:spcPts val="0"/>
                        </a:spcAft>
                      </a:pPr>
                      <a:r>
                        <a:rPr lang="en-GB" sz="1400" b="1" dirty="0">
                          <a:solidFill>
                            <a:schemeClr val="tx1"/>
                          </a:solidFill>
                          <a:effectLst/>
                        </a:rPr>
                        <a:t>Number of PCR positive replicates (% of positive)</a:t>
                      </a:r>
                      <a:endParaRPr lang="en-GB" sz="1400" b="1" dirty="0">
                        <a:solidFill>
                          <a:schemeClr val="tx1"/>
                        </a:solidFill>
                        <a:effectLst/>
                        <a:latin typeface="Cambria" panose="02040503050406030204" pitchFamily="18" charset="0"/>
                        <a:ea typeface="SimSun" panose="02010600030101010101" pitchFamily="2" charset="-122"/>
                        <a:cs typeface="Times New Roman" panose="02020603050405020304" pitchFamily="18" charset="0"/>
                      </a:endParaRPr>
                    </a:p>
                  </a:txBody>
                  <a:tcPr marL="0" marR="0" marT="0" marB="0"/>
                </a:tc>
                <a:extLst>
                  <a:ext uri="{0D108BD9-81ED-4DB2-BD59-A6C34878D82A}">
                    <a16:rowId xmlns:a16="http://schemas.microsoft.com/office/drawing/2014/main" val="10000"/>
                  </a:ext>
                </a:extLst>
              </a:tr>
              <a:tr h="259782">
                <a:tc>
                  <a:txBody>
                    <a:bodyPr/>
                    <a:lstStyle/>
                    <a:p>
                      <a:pPr marL="9525" marR="9525" algn="l">
                        <a:lnSpc>
                          <a:spcPct val="150000"/>
                        </a:lnSpc>
                        <a:spcAft>
                          <a:spcPts val="0"/>
                        </a:spcAft>
                      </a:pPr>
                      <a:r>
                        <a:rPr lang="en-GB" sz="1400" b="1">
                          <a:solidFill>
                            <a:schemeClr val="tx1"/>
                          </a:solidFill>
                          <a:effectLst/>
                        </a:rPr>
                        <a:t>100</a:t>
                      </a:r>
                      <a:endParaRPr lang="en-GB" sz="1400" b="1">
                        <a:solidFill>
                          <a:schemeClr val="tx1"/>
                        </a:solidFill>
                        <a:effectLst/>
                        <a:latin typeface="Cambria" panose="02040503050406030204" pitchFamily="18" charset="0"/>
                        <a:ea typeface="SimSun" panose="02010600030101010101" pitchFamily="2" charset="-122"/>
                        <a:cs typeface="Times New Roman" panose="02020603050405020304" pitchFamily="18" charset="0"/>
                      </a:endParaRPr>
                    </a:p>
                  </a:txBody>
                  <a:tcPr marL="0" marR="0" marT="0" marB="0"/>
                </a:tc>
                <a:tc>
                  <a:txBody>
                    <a:bodyPr/>
                    <a:lstStyle/>
                    <a:p>
                      <a:pPr marR="9525" algn="l">
                        <a:lnSpc>
                          <a:spcPct val="150000"/>
                        </a:lnSpc>
                        <a:spcAft>
                          <a:spcPts val="0"/>
                        </a:spcAft>
                      </a:pPr>
                      <a:r>
                        <a:rPr lang="en-GB" sz="1400" b="1" dirty="0">
                          <a:solidFill>
                            <a:schemeClr val="tx1"/>
                          </a:solidFill>
                          <a:effectLst/>
                        </a:rPr>
                        <a:t>10</a:t>
                      </a:r>
                      <a:endParaRPr lang="en-GB" sz="1400" b="1" dirty="0">
                        <a:solidFill>
                          <a:schemeClr val="tx1"/>
                        </a:solidFill>
                        <a:effectLst/>
                        <a:latin typeface="Cambria" panose="02040503050406030204" pitchFamily="18" charset="0"/>
                        <a:ea typeface="SimSun" panose="02010600030101010101" pitchFamily="2" charset="-122"/>
                        <a:cs typeface="Times New Roman" panose="02020603050405020304" pitchFamily="18" charset="0"/>
                      </a:endParaRPr>
                    </a:p>
                  </a:txBody>
                  <a:tcPr marL="0" marR="0" marT="0" marB="0"/>
                </a:tc>
                <a:tc>
                  <a:txBody>
                    <a:bodyPr/>
                    <a:lstStyle/>
                    <a:p>
                      <a:pPr marR="9525" algn="l">
                        <a:lnSpc>
                          <a:spcPct val="150000"/>
                        </a:lnSpc>
                        <a:spcAft>
                          <a:spcPts val="0"/>
                        </a:spcAft>
                      </a:pPr>
                      <a:r>
                        <a:rPr lang="en-GB" sz="1400" b="1">
                          <a:solidFill>
                            <a:schemeClr val="tx1"/>
                          </a:solidFill>
                          <a:effectLst/>
                        </a:rPr>
                        <a:t>10 (100%)</a:t>
                      </a:r>
                      <a:endParaRPr lang="en-GB" sz="1400" b="1">
                        <a:solidFill>
                          <a:schemeClr val="tx1"/>
                        </a:solidFill>
                        <a:effectLst/>
                        <a:latin typeface="Cambria" panose="02040503050406030204" pitchFamily="18" charset="0"/>
                        <a:ea typeface="SimSun" panose="02010600030101010101" pitchFamily="2" charset="-122"/>
                        <a:cs typeface="Times New Roman" panose="02020603050405020304" pitchFamily="18" charset="0"/>
                      </a:endParaRPr>
                    </a:p>
                  </a:txBody>
                  <a:tcPr marL="0" marR="0" marT="0" marB="0"/>
                </a:tc>
                <a:extLst>
                  <a:ext uri="{0D108BD9-81ED-4DB2-BD59-A6C34878D82A}">
                    <a16:rowId xmlns:a16="http://schemas.microsoft.com/office/drawing/2014/main" val="10001"/>
                  </a:ext>
                </a:extLst>
              </a:tr>
              <a:tr h="259782">
                <a:tc>
                  <a:txBody>
                    <a:bodyPr/>
                    <a:lstStyle/>
                    <a:p>
                      <a:pPr marL="9525" marR="9525" algn="l">
                        <a:lnSpc>
                          <a:spcPct val="150000"/>
                        </a:lnSpc>
                        <a:spcAft>
                          <a:spcPts val="0"/>
                        </a:spcAft>
                      </a:pPr>
                      <a:r>
                        <a:rPr lang="en-GB" sz="1400" b="1">
                          <a:solidFill>
                            <a:schemeClr val="tx1"/>
                          </a:solidFill>
                          <a:effectLst/>
                        </a:rPr>
                        <a:t>80</a:t>
                      </a:r>
                      <a:endParaRPr lang="en-GB" sz="1400" b="1">
                        <a:solidFill>
                          <a:schemeClr val="tx1"/>
                        </a:solidFill>
                        <a:effectLst/>
                        <a:latin typeface="Cambria" panose="02040503050406030204" pitchFamily="18" charset="0"/>
                        <a:ea typeface="SimSun" panose="02010600030101010101" pitchFamily="2" charset="-122"/>
                        <a:cs typeface="Times New Roman" panose="02020603050405020304" pitchFamily="18" charset="0"/>
                      </a:endParaRPr>
                    </a:p>
                  </a:txBody>
                  <a:tcPr marL="0" marR="0" marT="0" marB="0"/>
                </a:tc>
                <a:tc>
                  <a:txBody>
                    <a:bodyPr/>
                    <a:lstStyle/>
                    <a:p>
                      <a:pPr marR="9525" algn="l">
                        <a:lnSpc>
                          <a:spcPct val="150000"/>
                        </a:lnSpc>
                        <a:spcAft>
                          <a:spcPts val="0"/>
                        </a:spcAft>
                      </a:pPr>
                      <a:r>
                        <a:rPr lang="en-GB" sz="1400" b="1" dirty="0">
                          <a:solidFill>
                            <a:schemeClr val="tx1"/>
                          </a:solidFill>
                          <a:effectLst/>
                        </a:rPr>
                        <a:t>10</a:t>
                      </a:r>
                      <a:endParaRPr lang="en-GB" sz="1400" b="1" dirty="0">
                        <a:solidFill>
                          <a:schemeClr val="tx1"/>
                        </a:solidFill>
                        <a:effectLst/>
                        <a:latin typeface="Cambria" panose="02040503050406030204" pitchFamily="18" charset="0"/>
                        <a:ea typeface="SimSun" panose="02010600030101010101" pitchFamily="2" charset="-122"/>
                        <a:cs typeface="Times New Roman" panose="02020603050405020304" pitchFamily="18" charset="0"/>
                      </a:endParaRPr>
                    </a:p>
                  </a:txBody>
                  <a:tcPr marL="0" marR="0" marT="0" marB="0"/>
                </a:tc>
                <a:tc>
                  <a:txBody>
                    <a:bodyPr/>
                    <a:lstStyle/>
                    <a:p>
                      <a:pPr marR="9525" algn="l">
                        <a:lnSpc>
                          <a:spcPct val="150000"/>
                        </a:lnSpc>
                        <a:spcAft>
                          <a:spcPts val="0"/>
                        </a:spcAft>
                      </a:pPr>
                      <a:r>
                        <a:rPr lang="en-GB" sz="1400" b="1">
                          <a:solidFill>
                            <a:schemeClr val="tx1"/>
                          </a:solidFill>
                          <a:effectLst/>
                        </a:rPr>
                        <a:t>10 (100%)</a:t>
                      </a:r>
                      <a:endParaRPr lang="en-GB" sz="1400" b="1">
                        <a:solidFill>
                          <a:schemeClr val="tx1"/>
                        </a:solidFill>
                        <a:effectLst/>
                        <a:latin typeface="Cambria" panose="02040503050406030204" pitchFamily="18" charset="0"/>
                        <a:ea typeface="SimSun" panose="02010600030101010101" pitchFamily="2" charset="-122"/>
                        <a:cs typeface="Times New Roman" panose="02020603050405020304" pitchFamily="18" charset="0"/>
                      </a:endParaRPr>
                    </a:p>
                  </a:txBody>
                  <a:tcPr marL="0" marR="0" marT="0" marB="0"/>
                </a:tc>
                <a:extLst>
                  <a:ext uri="{0D108BD9-81ED-4DB2-BD59-A6C34878D82A}">
                    <a16:rowId xmlns:a16="http://schemas.microsoft.com/office/drawing/2014/main" val="10002"/>
                  </a:ext>
                </a:extLst>
              </a:tr>
              <a:tr h="259782">
                <a:tc>
                  <a:txBody>
                    <a:bodyPr/>
                    <a:lstStyle/>
                    <a:p>
                      <a:pPr marL="9525" marR="9525" algn="l">
                        <a:lnSpc>
                          <a:spcPct val="150000"/>
                        </a:lnSpc>
                        <a:spcAft>
                          <a:spcPts val="0"/>
                        </a:spcAft>
                      </a:pPr>
                      <a:r>
                        <a:rPr lang="en-GB" sz="1400" b="1">
                          <a:solidFill>
                            <a:schemeClr val="tx1"/>
                          </a:solidFill>
                          <a:effectLst/>
                        </a:rPr>
                        <a:t>60</a:t>
                      </a:r>
                      <a:endParaRPr lang="en-GB" sz="1400" b="1">
                        <a:solidFill>
                          <a:schemeClr val="tx1"/>
                        </a:solidFill>
                        <a:effectLst/>
                        <a:latin typeface="Cambria" panose="02040503050406030204" pitchFamily="18" charset="0"/>
                        <a:ea typeface="SimSun" panose="02010600030101010101" pitchFamily="2" charset="-122"/>
                        <a:cs typeface="Times New Roman" panose="02020603050405020304" pitchFamily="18" charset="0"/>
                      </a:endParaRPr>
                    </a:p>
                  </a:txBody>
                  <a:tcPr marL="0" marR="0" marT="0" marB="0"/>
                </a:tc>
                <a:tc>
                  <a:txBody>
                    <a:bodyPr/>
                    <a:lstStyle/>
                    <a:p>
                      <a:pPr marR="9525" algn="l">
                        <a:lnSpc>
                          <a:spcPct val="150000"/>
                        </a:lnSpc>
                        <a:spcAft>
                          <a:spcPts val="0"/>
                        </a:spcAft>
                      </a:pPr>
                      <a:r>
                        <a:rPr lang="en-GB" sz="1400" b="1" dirty="0">
                          <a:solidFill>
                            <a:schemeClr val="tx1"/>
                          </a:solidFill>
                          <a:effectLst/>
                        </a:rPr>
                        <a:t>10</a:t>
                      </a:r>
                      <a:endParaRPr lang="en-GB" sz="1400" b="1" dirty="0">
                        <a:solidFill>
                          <a:schemeClr val="tx1"/>
                        </a:solidFill>
                        <a:effectLst/>
                        <a:latin typeface="Cambria" panose="02040503050406030204" pitchFamily="18" charset="0"/>
                        <a:ea typeface="SimSun" panose="02010600030101010101" pitchFamily="2" charset="-122"/>
                        <a:cs typeface="Times New Roman" panose="02020603050405020304" pitchFamily="18" charset="0"/>
                      </a:endParaRPr>
                    </a:p>
                  </a:txBody>
                  <a:tcPr marL="0" marR="0" marT="0" marB="0"/>
                </a:tc>
                <a:tc>
                  <a:txBody>
                    <a:bodyPr/>
                    <a:lstStyle/>
                    <a:p>
                      <a:pPr marR="9525" algn="l">
                        <a:lnSpc>
                          <a:spcPct val="150000"/>
                        </a:lnSpc>
                        <a:spcAft>
                          <a:spcPts val="0"/>
                        </a:spcAft>
                      </a:pPr>
                      <a:r>
                        <a:rPr lang="en-GB" sz="1400" b="1" dirty="0">
                          <a:solidFill>
                            <a:schemeClr val="tx1"/>
                          </a:solidFill>
                          <a:effectLst/>
                        </a:rPr>
                        <a:t>10 (100%)</a:t>
                      </a:r>
                      <a:endParaRPr lang="en-GB" sz="1400" b="1" dirty="0">
                        <a:solidFill>
                          <a:schemeClr val="tx1"/>
                        </a:solidFill>
                        <a:effectLst/>
                        <a:latin typeface="Cambria" panose="02040503050406030204" pitchFamily="18" charset="0"/>
                        <a:ea typeface="SimSun" panose="02010600030101010101" pitchFamily="2" charset="-122"/>
                        <a:cs typeface="Times New Roman" panose="02020603050405020304" pitchFamily="18" charset="0"/>
                      </a:endParaRPr>
                    </a:p>
                  </a:txBody>
                  <a:tcPr marL="0" marR="0" marT="0" marB="0"/>
                </a:tc>
                <a:extLst>
                  <a:ext uri="{0D108BD9-81ED-4DB2-BD59-A6C34878D82A}">
                    <a16:rowId xmlns:a16="http://schemas.microsoft.com/office/drawing/2014/main" val="10003"/>
                  </a:ext>
                </a:extLst>
              </a:tr>
              <a:tr h="259782">
                <a:tc>
                  <a:txBody>
                    <a:bodyPr/>
                    <a:lstStyle/>
                    <a:p>
                      <a:pPr marL="9525" marR="9525" algn="l">
                        <a:lnSpc>
                          <a:spcPct val="150000"/>
                        </a:lnSpc>
                        <a:spcAft>
                          <a:spcPts val="0"/>
                        </a:spcAft>
                      </a:pPr>
                      <a:r>
                        <a:rPr lang="en-GB" sz="1400" b="1" dirty="0">
                          <a:solidFill>
                            <a:schemeClr val="tx1"/>
                          </a:solidFill>
                          <a:effectLst/>
                        </a:rPr>
                        <a:t>40</a:t>
                      </a:r>
                      <a:endParaRPr lang="en-GB" sz="1400" b="1" dirty="0">
                        <a:solidFill>
                          <a:schemeClr val="tx1"/>
                        </a:solidFill>
                        <a:effectLst/>
                        <a:latin typeface="Cambria" panose="02040503050406030204" pitchFamily="18" charset="0"/>
                        <a:ea typeface="SimSun" panose="02010600030101010101" pitchFamily="2" charset="-122"/>
                        <a:cs typeface="Times New Roman" panose="02020603050405020304" pitchFamily="18" charset="0"/>
                      </a:endParaRPr>
                    </a:p>
                  </a:txBody>
                  <a:tcPr marL="0" marR="0" marT="0" marB="0"/>
                </a:tc>
                <a:tc>
                  <a:txBody>
                    <a:bodyPr/>
                    <a:lstStyle/>
                    <a:p>
                      <a:pPr marR="9525" algn="l">
                        <a:lnSpc>
                          <a:spcPct val="150000"/>
                        </a:lnSpc>
                        <a:spcAft>
                          <a:spcPts val="0"/>
                        </a:spcAft>
                      </a:pPr>
                      <a:r>
                        <a:rPr lang="en-GB" sz="1400" b="1" dirty="0">
                          <a:solidFill>
                            <a:schemeClr val="tx1"/>
                          </a:solidFill>
                          <a:effectLst/>
                        </a:rPr>
                        <a:t>10</a:t>
                      </a:r>
                      <a:endParaRPr lang="en-GB" sz="1400" b="1" dirty="0">
                        <a:solidFill>
                          <a:schemeClr val="tx1"/>
                        </a:solidFill>
                        <a:effectLst/>
                        <a:latin typeface="Cambria" panose="02040503050406030204" pitchFamily="18" charset="0"/>
                        <a:ea typeface="SimSun" panose="02010600030101010101" pitchFamily="2" charset="-122"/>
                        <a:cs typeface="Times New Roman" panose="02020603050405020304" pitchFamily="18" charset="0"/>
                      </a:endParaRPr>
                    </a:p>
                  </a:txBody>
                  <a:tcPr marL="0" marR="0" marT="0" marB="0"/>
                </a:tc>
                <a:tc>
                  <a:txBody>
                    <a:bodyPr/>
                    <a:lstStyle/>
                    <a:p>
                      <a:pPr marR="9525" algn="l">
                        <a:lnSpc>
                          <a:spcPct val="150000"/>
                        </a:lnSpc>
                        <a:spcAft>
                          <a:spcPts val="0"/>
                        </a:spcAft>
                      </a:pPr>
                      <a:r>
                        <a:rPr lang="en-GB" sz="1400" b="1" dirty="0">
                          <a:solidFill>
                            <a:schemeClr val="tx1"/>
                          </a:solidFill>
                          <a:effectLst/>
                        </a:rPr>
                        <a:t>10 (100%)</a:t>
                      </a:r>
                      <a:endParaRPr lang="en-GB" sz="1400" b="1" dirty="0">
                        <a:solidFill>
                          <a:schemeClr val="tx1"/>
                        </a:solidFill>
                        <a:effectLst/>
                        <a:latin typeface="Cambria" panose="02040503050406030204" pitchFamily="18" charset="0"/>
                        <a:ea typeface="SimSun" panose="02010600030101010101" pitchFamily="2" charset="-122"/>
                        <a:cs typeface="Times New Roman" panose="02020603050405020304" pitchFamily="18" charset="0"/>
                      </a:endParaRPr>
                    </a:p>
                  </a:txBody>
                  <a:tcPr marL="0" marR="0" marT="0" marB="0"/>
                </a:tc>
                <a:extLst>
                  <a:ext uri="{0D108BD9-81ED-4DB2-BD59-A6C34878D82A}">
                    <a16:rowId xmlns:a16="http://schemas.microsoft.com/office/drawing/2014/main" val="10004"/>
                  </a:ext>
                </a:extLst>
              </a:tr>
              <a:tr h="259782">
                <a:tc>
                  <a:txBody>
                    <a:bodyPr/>
                    <a:lstStyle/>
                    <a:p>
                      <a:pPr marL="9525" marR="9525" algn="l">
                        <a:lnSpc>
                          <a:spcPct val="150000"/>
                        </a:lnSpc>
                        <a:spcAft>
                          <a:spcPts val="0"/>
                        </a:spcAft>
                      </a:pPr>
                      <a:r>
                        <a:rPr lang="en-GB" sz="1400" b="1">
                          <a:solidFill>
                            <a:schemeClr val="tx1"/>
                          </a:solidFill>
                          <a:effectLst/>
                        </a:rPr>
                        <a:t>20</a:t>
                      </a:r>
                      <a:endParaRPr lang="en-GB" sz="1400" b="1">
                        <a:solidFill>
                          <a:schemeClr val="tx1"/>
                        </a:solidFill>
                        <a:effectLst/>
                        <a:latin typeface="Cambria" panose="02040503050406030204" pitchFamily="18" charset="0"/>
                        <a:ea typeface="SimSun" panose="02010600030101010101" pitchFamily="2" charset="-122"/>
                        <a:cs typeface="Times New Roman" panose="02020603050405020304" pitchFamily="18" charset="0"/>
                      </a:endParaRPr>
                    </a:p>
                  </a:txBody>
                  <a:tcPr marL="0" marR="0" marT="0" marB="0"/>
                </a:tc>
                <a:tc>
                  <a:txBody>
                    <a:bodyPr/>
                    <a:lstStyle/>
                    <a:p>
                      <a:pPr marR="9525" algn="l">
                        <a:lnSpc>
                          <a:spcPct val="150000"/>
                        </a:lnSpc>
                        <a:spcAft>
                          <a:spcPts val="0"/>
                        </a:spcAft>
                      </a:pPr>
                      <a:r>
                        <a:rPr lang="en-GB" sz="1400" b="1" dirty="0">
                          <a:solidFill>
                            <a:schemeClr val="tx1"/>
                          </a:solidFill>
                          <a:effectLst/>
                        </a:rPr>
                        <a:t>10</a:t>
                      </a:r>
                      <a:endParaRPr lang="en-GB" sz="1400" b="1" dirty="0">
                        <a:solidFill>
                          <a:schemeClr val="tx1"/>
                        </a:solidFill>
                        <a:effectLst/>
                        <a:latin typeface="Cambria" panose="02040503050406030204" pitchFamily="18" charset="0"/>
                        <a:ea typeface="SimSun" panose="02010600030101010101" pitchFamily="2" charset="-122"/>
                        <a:cs typeface="Times New Roman" panose="02020603050405020304" pitchFamily="18" charset="0"/>
                      </a:endParaRPr>
                    </a:p>
                  </a:txBody>
                  <a:tcPr marL="0" marR="0" marT="0" marB="0"/>
                </a:tc>
                <a:tc>
                  <a:txBody>
                    <a:bodyPr/>
                    <a:lstStyle/>
                    <a:p>
                      <a:pPr marR="9525" algn="l">
                        <a:lnSpc>
                          <a:spcPct val="150000"/>
                        </a:lnSpc>
                        <a:spcAft>
                          <a:spcPts val="0"/>
                        </a:spcAft>
                      </a:pPr>
                      <a:r>
                        <a:rPr lang="en-GB" sz="1400" b="1" dirty="0">
                          <a:solidFill>
                            <a:schemeClr val="tx1"/>
                          </a:solidFill>
                          <a:effectLst/>
                        </a:rPr>
                        <a:t>9 (90%)</a:t>
                      </a:r>
                      <a:endParaRPr lang="en-GB" sz="1400" b="1" dirty="0">
                        <a:solidFill>
                          <a:schemeClr val="tx1"/>
                        </a:solidFill>
                        <a:effectLst/>
                        <a:latin typeface="Cambria" panose="02040503050406030204" pitchFamily="18" charset="0"/>
                        <a:ea typeface="SimSun" panose="02010600030101010101" pitchFamily="2" charset="-122"/>
                        <a:cs typeface="Times New Roman" panose="02020603050405020304" pitchFamily="18" charset="0"/>
                      </a:endParaRPr>
                    </a:p>
                  </a:txBody>
                  <a:tcPr marL="0" marR="0" marT="0" marB="0"/>
                </a:tc>
                <a:extLst>
                  <a:ext uri="{0D108BD9-81ED-4DB2-BD59-A6C34878D82A}">
                    <a16:rowId xmlns:a16="http://schemas.microsoft.com/office/drawing/2014/main" val="10005"/>
                  </a:ext>
                </a:extLst>
              </a:tr>
              <a:tr h="259782">
                <a:tc>
                  <a:txBody>
                    <a:bodyPr/>
                    <a:lstStyle/>
                    <a:p>
                      <a:pPr marL="9525" marR="9525" algn="l">
                        <a:lnSpc>
                          <a:spcPct val="150000"/>
                        </a:lnSpc>
                        <a:spcAft>
                          <a:spcPts val="0"/>
                        </a:spcAft>
                      </a:pPr>
                      <a:r>
                        <a:rPr lang="en-GB" sz="1400" b="1">
                          <a:solidFill>
                            <a:schemeClr val="tx1"/>
                          </a:solidFill>
                          <a:effectLst/>
                        </a:rPr>
                        <a:t>10</a:t>
                      </a:r>
                      <a:endParaRPr lang="en-GB" sz="1400" b="1">
                        <a:solidFill>
                          <a:schemeClr val="tx1"/>
                        </a:solidFill>
                        <a:effectLst/>
                        <a:latin typeface="Cambria" panose="02040503050406030204" pitchFamily="18" charset="0"/>
                        <a:ea typeface="SimSun" panose="02010600030101010101" pitchFamily="2" charset="-122"/>
                        <a:cs typeface="Times New Roman" panose="02020603050405020304" pitchFamily="18" charset="0"/>
                      </a:endParaRPr>
                    </a:p>
                  </a:txBody>
                  <a:tcPr marL="0" marR="0" marT="0" marB="0"/>
                </a:tc>
                <a:tc>
                  <a:txBody>
                    <a:bodyPr/>
                    <a:lstStyle/>
                    <a:p>
                      <a:pPr marR="9525" algn="l">
                        <a:lnSpc>
                          <a:spcPct val="150000"/>
                        </a:lnSpc>
                        <a:spcAft>
                          <a:spcPts val="0"/>
                        </a:spcAft>
                      </a:pPr>
                      <a:r>
                        <a:rPr lang="en-GB" sz="1400" b="1" dirty="0">
                          <a:solidFill>
                            <a:schemeClr val="tx1"/>
                          </a:solidFill>
                          <a:effectLst/>
                        </a:rPr>
                        <a:t>10</a:t>
                      </a:r>
                      <a:endParaRPr lang="en-GB" sz="1400" b="1" dirty="0">
                        <a:solidFill>
                          <a:schemeClr val="tx1"/>
                        </a:solidFill>
                        <a:effectLst/>
                        <a:latin typeface="Cambria" panose="02040503050406030204" pitchFamily="18" charset="0"/>
                        <a:ea typeface="SimSun" panose="02010600030101010101" pitchFamily="2" charset="-122"/>
                        <a:cs typeface="Times New Roman" panose="02020603050405020304" pitchFamily="18" charset="0"/>
                      </a:endParaRPr>
                    </a:p>
                  </a:txBody>
                  <a:tcPr marL="0" marR="0" marT="0" marB="0"/>
                </a:tc>
                <a:tc>
                  <a:txBody>
                    <a:bodyPr/>
                    <a:lstStyle/>
                    <a:p>
                      <a:pPr marR="9525" algn="l">
                        <a:lnSpc>
                          <a:spcPct val="150000"/>
                        </a:lnSpc>
                        <a:spcAft>
                          <a:spcPts val="0"/>
                        </a:spcAft>
                      </a:pPr>
                      <a:r>
                        <a:rPr lang="en-GB" sz="1400" b="1" dirty="0">
                          <a:solidFill>
                            <a:schemeClr val="tx1"/>
                          </a:solidFill>
                          <a:effectLst/>
                        </a:rPr>
                        <a:t>7</a:t>
                      </a:r>
                      <a:r>
                        <a:rPr lang="en-GB" sz="1400" b="1" baseline="0" dirty="0">
                          <a:solidFill>
                            <a:schemeClr val="tx1"/>
                          </a:solidFill>
                          <a:effectLst/>
                        </a:rPr>
                        <a:t> </a:t>
                      </a:r>
                      <a:r>
                        <a:rPr lang="en-GB" sz="1400" b="1" dirty="0">
                          <a:solidFill>
                            <a:schemeClr val="tx1"/>
                          </a:solidFill>
                          <a:effectLst/>
                        </a:rPr>
                        <a:t>(70</a:t>
                      </a:r>
                      <a:r>
                        <a:rPr lang="en-GB" sz="1400" b="1" baseline="0" dirty="0">
                          <a:solidFill>
                            <a:schemeClr val="tx1"/>
                          </a:solidFill>
                          <a:effectLst/>
                        </a:rPr>
                        <a:t> </a:t>
                      </a:r>
                      <a:r>
                        <a:rPr lang="en-GB" sz="1400" b="1" dirty="0">
                          <a:solidFill>
                            <a:schemeClr val="tx1"/>
                          </a:solidFill>
                          <a:effectLst/>
                        </a:rPr>
                        <a:t>%)</a:t>
                      </a:r>
                      <a:endParaRPr lang="en-GB" sz="1400" b="1" dirty="0">
                        <a:solidFill>
                          <a:schemeClr val="tx1"/>
                        </a:solidFill>
                        <a:effectLst/>
                        <a:latin typeface="Cambria" panose="02040503050406030204" pitchFamily="18" charset="0"/>
                        <a:ea typeface="SimSun" panose="02010600030101010101" pitchFamily="2" charset="-122"/>
                        <a:cs typeface="Times New Roman" panose="02020603050405020304" pitchFamily="18" charset="0"/>
                      </a:endParaRPr>
                    </a:p>
                  </a:txBody>
                  <a:tcPr marL="0" marR="0" marT="0" marB="0"/>
                </a:tc>
                <a:extLst>
                  <a:ext uri="{0D108BD9-81ED-4DB2-BD59-A6C34878D82A}">
                    <a16:rowId xmlns:a16="http://schemas.microsoft.com/office/drawing/2014/main" val="10006"/>
                  </a:ext>
                </a:extLst>
              </a:tr>
              <a:tr h="259782">
                <a:tc>
                  <a:txBody>
                    <a:bodyPr/>
                    <a:lstStyle/>
                    <a:p>
                      <a:pPr marL="9525" marR="9525" algn="l">
                        <a:lnSpc>
                          <a:spcPct val="150000"/>
                        </a:lnSpc>
                        <a:spcAft>
                          <a:spcPts val="0"/>
                        </a:spcAft>
                      </a:pPr>
                      <a:r>
                        <a:rPr lang="en-GB" sz="1400" b="1">
                          <a:solidFill>
                            <a:schemeClr val="tx1"/>
                          </a:solidFill>
                          <a:effectLst/>
                        </a:rPr>
                        <a:t>5</a:t>
                      </a:r>
                      <a:endParaRPr lang="en-GB" sz="1400" b="1">
                        <a:solidFill>
                          <a:schemeClr val="tx1"/>
                        </a:solidFill>
                        <a:effectLst/>
                        <a:latin typeface="Cambria" panose="02040503050406030204" pitchFamily="18" charset="0"/>
                        <a:ea typeface="SimSun" panose="02010600030101010101" pitchFamily="2" charset="-122"/>
                        <a:cs typeface="Times New Roman" panose="02020603050405020304" pitchFamily="18" charset="0"/>
                      </a:endParaRPr>
                    </a:p>
                  </a:txBody>
                  <a:tcPr marL="0" marR="0" marT="0" marB="0"/>
                </a:tc>
                <a:tc>
                  <a:txBody>
                    <a:bodyPr/>
                    <a:lstStyle/>
                    <a:p>
                      <a:pPr marR="9525" algn="l">
                        <a:lnSpc>
                          <a:spcPct val="150000"/>
                        </a:lnSpc>
                        <a:spcAft>
                          <a:spcPts val="0"/>
                        </a:spcAft>
                      </a:pPr>
                      <a:r>
                        <a:rPr lang="en-GB" sz="1400" b="1" dirty="0">
                          <a:solidFill>
                            <a:schemeClr val="tx1"/>
                          </a:solidFill>
                          <a:effectLst/>
                        </a:rPr>
                        <a:t>10</a:t>
                      </a:r>
                      <a:endParaRPr lang="en-GB" sz="1400" b="1" dirty="0">
                        <a:solidFill>
                          <a:schemeClr val="tx1"/>
                        </a:solidFill>
                        <a:effectLst/>
                        <a:latin typeface="Cambria" panose="02040503050406030204" pitchFamily="18" charset="0"/>
                        <a:ea typeface="SimSun" panose="02010600030101010101" pitchFamily="2" charset="-122"/>
                        <a:cs typeface="Times New Roman" panose="02020603050405020304" pitchFamily="18" charset="0"/>
                      </a:endParaRPr>
                    </a:p>
                  </a:txBody>
                  <a:tcPr marL="0" marR="0" marT="0" marB="0"/>
                </a:tc>
                <a:tc>
                  <a:txBody>
                    <a:bodyPr/>
                    <a:lstStyle/>
                    <a:p>
                      <a:pPr marR="9525" algn="l">
                        <a:lnSpc>
                          <a:spcPct val="150000"/>
                        </a:lnSpc>
                        <a:spcAft>
                          <a:spcPts val="0"/>
                        </a:spcAft>
                      </a:pPr>
                      <a:r>
                        <a:rPr lang="en-GB" sz="1400" b="1" dirty="0">
                          <a:solidFill>
                            <a:schemeClr val="tx1"/>
                          </a:solidFill>
                          <a:effectLst/>
                        </a:rPr>
                        <a:t>2 (20%)</a:t>
                      </a:r>
                      <a:endParaRPr lang="en-GB" sz="1400" b="1" dirty="0">
                        <a:solidFill>
                          <a:schemeClr val="tx1"/>
                        </a:solidFill>
                        <a:effectLst/>
                        <a:latin typeface="Cambria" panose="02040503050406030204" pitchFamily="18" charset="0"/>
                        <a:ea typeface="SimSun" panose="02010600030101010101" pitchFamily="2" charset="-122"/>
                        <a:cs typeface="Times New Roman" panose="02020603050405020304" pitchFamily="18" charset="0"/>
                      </a:endParaRPr>
                    </a:p>
                  </a:txBody>
                  <a:tcPr marL="0" marR="0" marT="0" marB="0"/>
                </a:tc>
                <a:extLst>
                  <a:ext uri="{0D108BD9-81ED-4DB2-BD59-A6C34878D82A}">
                    <a16:rowId xmlns:a16="http://schemas.microsoft.com/office/drawing/2014/main" val="10007"/>
                  </a:ext>
                </a:extLst>
              </a:tr>
              <a:tr h="156885">
                <a:tc>
                  <a:txBody>
                    <a:bodyPr/>
                    <a:lstStyle/>
                    <a:p>
                      <a:pPr marL="9525" marR="9525" algn="l">
                        <a:lnSpc>
                          <a:spcPct val="150000"/>
                        </a:lnSpc>
                        <a:spcAft>
                          <a:spcPts val="0"/>
                        </a:spcAft>
                      </a:pPr>
                      <a:r>
                        <a:rPr lang="en-GB" sz="1400" b="1">
                          <a:solidFill>
                            <a:schemeClr val="tx1"/>
                          </a:solidFill>
                          <a:effectLst/>
                        </a:rPr>
                        <a:t>1</a:t>
                      </a:r>
                      <a:endParaRPr lang="en-GB" sz="1400" b="1">
                        <a:solidFill>
                          <a:schemeClr val="tx1"/>
                        </a:solidFill>
                        <a:effectLst/>
                        <a:latin typeface="Cambria" panose="02040503050406030204" pitchFamily="18" charset="0"/>
                        <a:ea typeface="SimSun" panose="02010600030101010101" pitchFamily="2" charset="-122"/>
                        <a:cs typeface="Times New Roman" panose="02020603050405020304" pitchFamily="18" charset="0"/>
                      </a:endParaRPr>
                    </a:p>
                  </a:txBody>
                  <a:tcPr marL="0" marR="0" marT="0" marB="0"/>
                </a:tc>
                <a:tc>
                  <a:txBody>
                    <a:bodyPr/>
                    <a:lstStyle/>
                    <a:p>
                      <a:pPr marR="9525" algn="l">
                        <a:lnSpc>
                          <a:spcPct val="150000"/>
                        </a:lnSpc>
                        <a:spcAft>
                          <a:spcPts val="0"/>
                        </a:spcAft>
                      </a:pPr>
                      <a:r>
                        <a:rPr lang="en-GB" sz="1400" b="1" dirty="0">
                          <a:solidFill>
                            <a:schemeClr val="tx1"/>
                          </a:solidFill>
                          <a:effectLst/>
                        </a:rPr>
                        <a:t>10</a:t>
                      </a:r>
                      <a:endParaRPr lang="en-GB" sz="1400" b="1" dirty="0">
                        <a:solidFill>
                          <a:schemeClr val="tx1"/>
                        </a:solidFill>
                        <a:effectLst/>
                        <a:latin typeface="Cambria" panose="02040503050406030204" pitchFamily="18" charset="0"/>
                        <a:ea typeface="SimSun" panose="02010600030101010101" pitchFamily="2" charset="-122"/>
                        <a:cs typeface="Times New Roman" panose="02020603050405020304" pitchFamily="18" charset="0"/>
                      </a:endParaRPr>
                    </a:p>
                  </a:txBody>
                  <a:tcPr marL="0" marR="0" marT="0" marB="0"/>
                </a:tc>
                <a:tc>
                  <a:txBody>
                    <a:bodyPr/>
                    <a:lstStyle/>
                    <a:p>
                      <a:pPr marR="9525" algn="l">
                        <a:lnSpc>
                          <a:spcPct val="150000"/>
                        </a:lnSpc>
                        <a:spcAft>
                          <a:spcPts val="0"/>
                        </a:spcAft>
                      </a:pPr>
                      <a:r>
                        <a:rPr lang="en-GB" sz="1400" b="1" dirty="0">
                          <a:solidFill>
                            <a:schemeClr val="tx1"/>
                          </a:solidFill>
                          <a:effectLst/>
                        </a:rPr>
                        <a:t>0</a:t>
                      </a:r>
                      <a:endParaRPr lang="en-GB" sz="1400" b="1" dirty="0">
                        <a:solidFill>
                          <a:schemeClr val="tx1"/>
                        </a:solidFill>
                        <a:effectLst/>
                        <a:latin typeface="Cambria" panose="02040503050406030204" pitchFamily="18" charset="0"/>
                        <a:ea typeface="SimSun" panose="02010600030101010101" pitchFamily="2" charset="-122"/>
                        <a:cs typeface="Times New Roman" panose="02020603050405020304" pitchFamily="18" charset="0"/>
                      </a:endParaRPr>
                    </a:p>
                  </a:txBody>
                  <a:tcPr marL="0" marR="0" marT="0" marB="0"/>
                </a:tc>
                <a:extLst>
                  <a:ext uri="{0D108BD9-81ED-4DB2-BD59-A6C34878D82A}">
                    <a16:rowId xmlns:a16="http://schemas.microsoft.com/office/drawing/2014/main" val="10008"/>
                  </a:ext>
                </a:extLst>
              </a:tr>
            </a:tbl>
          </a:graphicData>
        </a:graphic>
      </p:graphicFrame>
      <p:sp>
        <p:nvSpPr>
          <p:cNvPr id="11" name="Rectangle 10">
            <a:extLst>
              <a:ext uri="{FF2B5EF4-FFF2-40B4-BE49-F238E27FC236}">
                <a16:creationId xmlns:a16="http://schemas.microsoft.com/office/drawing/2014/main" id="{390FACC5-932E-4669-83FA-A2BCEF7789F7}"/>
              </a:ext>
            </a:extLst>
          </p:cNvPr>
          <p:cNvSpPr/>
          <p:nvPr/>
        </p:nvSpPr>
        <p:spPr>
          <a:xfrm>
            <a:off x="3657361" y="2914516"/>
            <a:ext cx="4230201" cy="294376"/>
          </a:xfrm>
          <a:prstGeom prst="rect">
            <a:avLst/>
          </a:prstGeom>
        </p:spPr>
        <p:txBody>
          <a:bodyPr wrap="square">
            <a:spAutoFit/>
          </a:bodyPr>
          <a:lstStyle/>
          <a:p>
            <a:pPr marL="214370" indent="-214370">
              <a:buFont typeface="Arial" panose="020B0604020202020204" pitchFamily="34" charset="0"/>
              <a:buChar char="•"/>
            </a:pPr>
            <a:r>
              <a:rPr lang="en-GB" sz="1313" dirty="0">
                <a:solidFill>
                  <a:schemeClr val="tx1">
                    <a:lumMod val="65000"/>
                    <a:lumOff val="35000"/>
                  </a:schemeClr>
                </a:solidFill>
              </a:rPr>
              <a:t>Determined the Limit of detection (</a:t>
            </a:r>
            <a:r>
              <a:rPr lang="en-GB" sz="1313" dirty="0" err="1">
                <a:solidFill>
                  <a:schemeClr val="tx1">
                    <a:lumMod val="65000"/>
                    <a:lumOff val="35000"/>
                  </a:schemeClr>
                </a:solidFill>
              </a:rPr>
              <a:t>LoD</a:t>
            </a:r>
            <a:r>
              <a:rPr lang="en-GB" sz="1313" dirty="0">
                <a:solidFill>
                  <a:schemeClr val="tx1">
                    <a:lumMod val="65000"/>
                    <a:lumOff val="35000"/>
                  </a:schemeClr>
                </a:solidFill>
              </a:rPr>
              <a:t>)</a:t>
            </a:r>
          </a:p>
        </p:txBody>
      </p:sp>
      <p:pic>
        <p:nvPicPr>
          <p:cNvPr id="13" name="Picture 12">
            <a:extLst>
              <a:ext uri="{FF2B5EF4-FFF2-40B4-BE49-F238E27FC236}">
                <a16:creationId xmlns:a16="http://schemas.microsoft.com/office/drawing/2014/main" id="{2BCD97E8-C8AF-436C-ABD9-F0A97C2B2AED}"/>
              </a:ext>
            </a:extLst>
          </p:cNvPr>
          <p:cNvPicPr>
            <a:picLocks noChangeAspect="1"/>
          </p:cNvPicPr>
          <p:nvPr/>
        </p:nvPicPr>
        <p:blipFill>
          <a:blip r:embed="rId4"/>
          <a:stretch>
            <a:fillRect/>
          </a:stretch>
        </p:blipFill>
        <p:spPr>
          <a:xfrm rot="20019857">
            <a:off x="8210622" y="5147444"/>
            <a:ext cx="916701" cy="485901"/>
          </a:xfrm>
          <a:prstGeom prst="rect">
            <a:avLst/>
          </a:prstGeom>
        </p:spPr>
      </p:pic>
    </p:spTree>
    <p:extLst>
      <p:ext uri="{BB962C8B-B14F-4D97-AF65-F5344CB8AC3E}">
        <p14:creationId xmlns:p14="http://schemas.microsoft.com/office/powerpoint/2010/main" val="23458820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Shape 2771"/>
          <p:cNvSpPr/>
          <p:nvPr/>
        </p:nvSpPr>
        <p:spPr>
          <a:xfrm>
            <a:off x="5353253" y="4941488"/>
            <a:ext cx="575222" cy="575222"/>
          </a:xfrm>
          <a:custGeom>
            <a:avLst/>
            <a:gdLst/>
            <a:ahLst/>
            <a:cxnLst>
              <a:cxn ang="0">
                <a:pos x="wd2" y="hd2"/>
              </a:cxn>
              <a:cxn ang="5400000">
                <a:pos x="wd2" y="hd2"/>
              </a:cxn>
              <a:cxn ang="10800000">
                <a:pos x="wd2" y="hd2"/>
              </a:cxn>
              <a:cxn ang="16200000">
                <a:pos x="wd2" y="hd2"/>
              </a:cxn>
            </a:cxnLst>
            <a:rect l="0" t="0" r="r" b="b"/>
            <a:pathLst>
              <a:path w="21600" h="21600" extrusionOk="0">
                <a:moveTo>
                  <a:pt x="14727" y="8836"/>
                </a:moveTo>
                <a:cubicBezTo>
                  <a:pt x="15812" y="8836"/>
                  <a:pt x="16691" y="9716"/>
                  <a:pt x="16691" y="10800"/>
                </a:cubicBezTo>
                <a:cubicBezTo>
                  <a:pt x="16691" y="11884"/>
                  <a:pt x="15812" y="12764"/>
                  <a:pt x="14727" y="12764"/>
                </a:cubicBezTo>
                <a:cubicBezTo>
                  <a:pt x="13643" y="12764"/>
                  <a:pt x="12764" y="11884"/>
                  <a:pt x="12764" y="10800"/>
                </a:cubicBezTo>
                <a:cubicBezTo>
                  <a:pt x="12764" y="9716"/>
                  <a:pt x="13643" y="8836"/>
                  <a:pt x="14727" y="8836"/>
                </a:cubicBezTo>
                <a:moveTo>
                  <a:pt x="14727" y="13745"/>
                </a:moveTo>
                <a:cubicBezTo>
                  <a:pt x="16354" y="13745"/>
                  <a:pt x="17673" y="12427"/>
                  <a:pt x="17673" y="10800"/>
                </a:cubicBezTo>
                <a:cubicBezTo>
                  <a:pt x="17673" y="9174"/>
                  <a:pt x="16354" y="7855"/>
                  <a:pt x="14727" y="7855"/>
                </a:cubicBezTo>
                <a:cubicBezTo>
                  <a:pt x="13100" y="7855"/>
                  <a:pt x="11782" y="9174"/>
                  <a:pt x="11782" y="10800"/>
                </a:cubicBezTo>
                <a:cubicBezTo>
                  <a:pt x="11782" y="12427"/>
                  <a:pt x="13100" y="13745"/>
                  <a:pt x="14727" y="13745"/>
                </a:cubicBezTo>
                <a:moveTo>
                  <a:pt x="6873" y="7308"/>
                </a:moveTo>
                <a:lnTo>
                  <a:pt x="8442" y="9818"/>
                </a:lnTo>
                <a:lnTo>
                  <a:pt x="5304" y="9818"/>
                </a:lnTo>
                <a:cubicBezTo>
                  <a:pt x="5304" y="9818"/>
                  <a:pt x="6873" y="7308"/>
                  <a:pt x="6873" y="7308"/>
                </a:cubicBezTo>
                <a:close/>
                <a:moveTo>
                  <a:pt x="4418" y="10800"/>
                </a:moveTo>
                <a:lnTo>
                  <a:pt x="9327" y="10800"/>
                </a:lnTo>
                <a:cubicBezTo>
                  <a:pt x="9598" y="10800"/>
                  <a:pt x="9818" y="10580"/>
                  <a:pt x="9818" y="10309"/>
                </a:cubicBezTo>
                <a:cubicBezTo>
                  <a:pt x="9818" y="10208"/>
                  <a:pt x="9780" y="10120"/>
                  <a:pt x="9728" y="10042"/>
                </a:cubicBezTo>
                <a:lnTo>
                  <a:pt x="9736" y="10037"/>
                </a:lnTo>
                <a:lnTo>
                  <a:pt x="7281" y="6110"/>
                </a:lnTo>
                <a:lnTo>
                  <a:pt x="7274" y="6114"/>
                </a:lnTo>
                <a:cubicBezTo>
                  <a:pt x="7186" y="5983"/>
                  <a:pt x="7043" y="5891"/>
                  <a:pt x="6873" y="5891"/>
                </a:cubicBezTo>
                <a:cubicBezTo>
                  <a:pt x="6702" y="5891"/>
                  <a:pt x="6560" y="5983"/>
                  <a:pt x="6472" y="6114"/>
                </a:cubicBezTo>
                <a:lnTo>
                  <a:pt x="6464" y="6110"/>
                </a:lnTo>
                <a:lnTo>
                  <a:pt x="4010" y="10037"/>
                </a:lnTo>
                <a:lnTo>
                  <a:pt x="4018" y="10042"/>
                </a:lnTo>
                <a:cubicBezTo>
                  <a:pt x="3965" y="10120"/>
                  <a:pt x="3927" y="10208"/>
                  <a:pt x="3927" y="10309"/>
                </a:cubicBezTo>
                <a:cubicBezTo>
                  <a:pt x="3927" y="10580"/>
                  <a:pt x="4147" y="10800"/>
                  <a:pt x="4418" y="10800"/>
                </a:cubicBezTo>
                <a:moveTo>
                  <a:pt x="20618" y="2945"/>
                </a:moveTo>
                <a:lnTo>
                  <a:pt x="982" y="2945"/>
                </a:lnTo>
                <a:lnTo>
                  <a:pt x="982" y="1964"/>
                </a:lnTo>
                <a:lnTo>
                  <a:pt x="20618" y="1964"/>
                </a:lnTo>
                <a:cubicBezTo>
                  <a:pt x="20618" y="1964"/>
                  <a:pt x="20618" y="2945"/>
                  <a:pt x="20618" y="2945"/>
                </a:cubicBezTo>
                <a:close/>
                <a:moveTo>
                  <a:pt x="19636" y="15709"/>
                </a:moveTo>
                <a:lnTo>
                  <a:pt x="1964" y="15709"/>
                </a:lnTo>
                <a:lnTo>
                  <a:pt x="1964" y="3927"/>
                </a:lnTo>
                <a:lnTo>
                  <a:pt x="19636" y="3927"/>
                </a:lnTo>
                <a:cubicBezTo>
                  <a:pt x="19636" y="3927"/>
                  <a:pt x="19636" y="15709"/>
                  <a:pt x="19636" y="15709"/>
                </a:cubicBezTo>
                <a:close/>
                <a:moveTo>
                  <a:pt x="20618" y="982"/>
                </a:moveTo>
                <a:lnTo>
                  <a:pt x="11782" y="982"/>
                </a:lnTo>
                <a:cubicBezTo>
                  <a:pt x="11782" y="440"/>
                  <a:pt x="11342" y="0"/>
                  <a:pt x="10800" y="0"/>
                </a:cubicBezTo>
                <a:cubicBezTo>
                  <a:pt x="10258" y="0"/>
                  <a:pt x="9818" y="440"/>
                  <a:pt x="9818" y="982"/>
                </a:cubicBezTo>
                <a:lnTo>
                  <a:pt x="982" y="982"/>
                </a:lnTo>
                <a:cubicBezTo>
                  <a:pt x="440" y="982"/>
                  <a:pt x="0" y="1422"/>
                  <a:pt x="0" y="1964"/>
                </a:cubicBezTo>
                <a:lnTo>
                  <a:pt x="0" y="2945"/>
                </a:lnTo>
                <a:cubicBezTo>
                  <a:pt x="0" y="3488"/>
                  <a:pt x="440" y="3927"/>
                  <a:pt x="982" y="3927"/>
                </a:cubicBezTo>
                <a:lnTo>
                  <a:pt x="982" y="15709"/>
                </a:lnTo>
                <a:cubicBezTo>
                  <a:pt x="982" y="16252"/>
                  <a:pt x="1422" y="16691"/>
                  <a:pt x="1964" y="16691"/>
                </a:cubicBezTo>
                <a:lnTo>
                  <a:pt x="10309" y="16691"/>
                </a:lnTo>
                <a:lnTo>
                  <a:pt x="10309" y="17960"/>
                </a:lnTo>
                <a:lnTo>
                  <a:pt x="7507" y="20762"/>
                </a:lnTo>
                <a:cubicBezTo>
                  <a:pt x="7419" y="20851"/>
                  <a:pt x="7364" y="20974"/>
                  <a:pt x="7364" y="21109"/>
                </a:cubicBezTo>
                <a:cubicBezTo>
                  <a:pt x="7364" y="21380"/>
                  <a:pt x="7584" y="21600"/>
                  <a:pt x="7855" y="21600"/>
                </a:cubicBezTo>
                <a:cubicBezTo>
                  <a:pt x="7990" y="21600"/>
                  <a:pt x="8113" y="21545"/>
                  <a:pt x="8202" y="21456"/>
                </a:cubicBezTo>
                <a:lnTo>
                  <a:pt x="10800" y="18858"/>
                </a:lnTo>
                <a:lnTo>
                  <a:pt x="13398" y="21456"/>
                </a:lnTo>
                <a:cubicBezTo>
                  <a:pt x="13487" y="21545"/>
                  <a:pt x="13610" y="21600"/>
                  <a:pt x="13745" y="21600"/>
                </a:cubicBezTo>
                <a:cubicBezTo>
                  <a:pt x="14016" y="21600"/>
                  <a:pt x="14236" y="21380"/>
                  <a:pt x="14236" y="21109"/>
                </a:cubicBezTo>
                <a:cubicBezTo>
                  <a:pt x="14236" y="20974"/>
                  <a:pt x="14181" y="20851"/>
                  <a:pt x="14093" y="20762"/>
                </a:cubicBezTo>
                <a:lnTo>
                  <a:pt x="11291" y="17960"/>
                </a:lnTo>
                <a:lnTo>
                  <a:pt x="11291" y="16691"/>
                </a:lnTo>
                <a:lnTo>
                  <a:pt x="19636" y="16691"/>
                </a:lnTo>
                <a:cubicBezTo>
                  <a:pt x="20178" y="16691"/>
                  <a:pt x="20618" y="16252"/>
                  <a:pt x="20618" y="15709"/>
                </a:cubicBezTo>
                <a:lnTo>
                  <a:pt x="20618" y="3927"/>
                </a:lnTo>
                <a:cubicBezTo>
                  <a:pt x="21160" y="3927"/>
                  <a:pt x="21600" y="3488"/>
                  <a:pt x="21600" y="2945"/>
                </a:cubicBezTo>
                <a:lnTo>
                  <a:pt x="21600" y="1964"/>
                </a:lnTo>
                <a:cubicBezTo>
                  <a:pt x="21600" y="1422"/>
                  <a:pt x="21160" y="982"/>
                  <a:pt x="20618" y="982"/>
                </a:cubicBezTo>
              </a:path>
            </a:pathLst>
          </a:custGeom>
          <a:solidFill>
            <a:schemeClr val="bg1"/>
          </a:solidFill>
          <a:ln w="12700">
            <a:miter lim="400000"/>
          </a:ln>
        </p:spPr>
        <p:txBody>
          <a:bodyPr lIns="14287" tIns="14287" rIns="14287" bIns="14287" anchor="ctr"/>
          <a:lstStyle/>
          <a:p>
            <a:pPr defTabSz="171444">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b="1" dirty="0">
              <a:solidFill>
                <a:srgbClr val="FFFFFF"/>
              </a:solidFill>
              <a:effectLst>
                <a:outerShdw blurRad="38100" dist="12700" dir="5400000" rotWithShape="0">
                  <a:srgbClr val="000000">
                    <a:alpha val="50000"/>
                  </a:srgbClr>
                </a:outerShdw>
              </a:effectLst>
              <a:latin typeface="Open Sans Semibold" charset="0"/>
              <a:ea typeface="Open Sans Semibold" charset="0"/>
              <a:cs typeface="Open Sans Semibold" charset="0"/>
              <a:sym typeface="Gill Sans"/>
            </a:endParaRPr>
          </a:p>
        </p:txBody>
      </p:sp>
      <p:sp>
        <p:nvSpPr>
          <p:cNvPr id="29" name="Shape 2787"/>
          <p:cNvSpPr/>
          <p:nvPr/>
        </p:nvSpPr>
        <p:spPr>
          <a:xfrm>
            <a:off x="7334970" y="4941488"/>
            <a:ext cx="574626" cy="575222"/>
          </a:xfrm>
          <a:custGeom>
            <a:avLst/>
            <a:gdLst/>
            <a:ahLst/>
            <a:cxnLst>
              <a:cxn ang="0">
                <a:pos x="wd2" y="hd2"/>
              </a:cxn>
              <a:cxn ang="5400000">
                <a:pos x="wd2" y="hd2"/>
              </a:cxn>
              <a:cxn ang="10800000">
                <a:pos x="wd2" y="hd2"/>
              </a:cxn>
              <a:cxn ang="16200000">
                <a:pos x="wd2" y="hd2"/>
              </a:cxn>
            </a:cxnLst>
            <a:rect l="0" t="0" r="r" b="b"/>
            <a:pathLst>
              <a:path w="21086" h="21600" extrusionOk="0">
                <a:moveTo>
                  <a:pt x="11502" y="10309"/>
                </a:moveTo>
                <a:cubicBezTo>
                  <a:pt x="11767" y="10309"/>
                  <a:pt x="11981" y="10090"/>
                  <a:pt x="11981" y="9818"/>
                </a:cubicBezTo>
                <a:cubicBezTo>
                  <a:pt x="11981" y="9547"/>
                  <a:pt x="11767" y="9327"/>
                  <a:pt x="11502" y="9327"/>
                </a:cubicBezTo>
                <a:cubicBezTo>
                  <a:pt x="11237" y="9327"/>
                  <a:pt x="11022" y="9547"/>
                  <a:pt x="11022" y="9818"/>
                </a:cubicBezTo>
                <a:cubicBezTo>
                  <a:pt x="11022" y="10090"/>
                  <a:pt x="11237" y="10309"/>
                  <a:pt x="11502" y="10309"/>
                </a:cubicBezTo>
                <a:moveTo>
                  <a:pt x="15818" y="4909"/>
                </a:moveTo>
                <a:cubicBezTo>
                  <a:pt x="16083" y="4909"/>
                  <a:pt x="16297" y="5129"/>
                  <a:pt x="16297" y="5400"/>
                </a:cubicBezTo>
                <a:cubicBezTo>
                  <a:pt x="16297" y="5672"/>
                  <a:pt x="16083" y="5891"/>
                  <a:pt x="15818" y="5891"/>
                </a:cubicBezTo>
                <a:cubicBezTo>
                  <a:pt x="15553" y="5891"/>
                  <a:pt x="15338" y="5672"/>
                  <a:pt x="15338" y="5400"/>
                </a:cubicBezTo>
                <a:cubicBezTo>
                  <a:pt x="15338" y="5129"/>
                  <a:pt x="15553" y="4909"/>
                  <a:pt x="15818" y="4909"/>
                </a:cubicBezTo>
                <a:moveTo>
                  <a:pt x="15818" y="6873"/>
                </a:moveTo>
                <a:cubicBezTo>
                  <a:pt x="16612" y="6873"/>
                  <a:pt x="17256" y="6213"/>
                  <a:pt x="17256" y="5400"/>
                </a:cubicBezTo>
                <a:cubicBezTo>
                  <a:pt x="17256" y="4587"/>
                  <a:pt x="16612" y="3928"/>
                  <a:pt x="15818" y="3928"/>
                </a:cubicBezTo>
                <a:cubicBezTo>
                  <a:pt x="15023" y="3928"/>
                  <a:pt x="14379" y="4587"/>
                  <a:pt x="14379" y="5400"/>
                </a:cubicBezTo>
                <a:cubicBezTo>
                  <a:pt x="14379" y="6213"/>
                  <a:pt x="15023" y="6873"/>
                  <a:pt x="15818" y="6873"/>
                </a:cubicBezTo>
                <a:moveTo>
                  <a:pt x="12941" y="11782"/>
                </a:moveTo>
                <a:cubicBezTo>
                  <a:pt x="13206" y="11782"/>
                  <a:pt x="13420" y="11562"/>
                  <a:pt x="13420" y="11291"/>
                </a:cubicBezTo>
                <a:cubicBezTo>
                  <a:pt x="13420" y="11020"/>
                  <a:pt x="13206" y="10800"/>
                  <a:pt x="12941" y="10800"/>
                </a:cubicBezTo>
                <a:cubicBezTo>
                  <a:pt x="12675" y="10800"/>
                  <a:pt x="12461" y="11020"/>
                  <a:pt x="12461" y="11291"/>
                </a:cubicBezTo>
                <a:cubicBezTo>
                  <a:pt x="12461" y="11562"/>
                  <a:pt x="12675" y="11782"/>
                  <a:pt x="12941" y="11782"/>
                </a:cubicBezTo>
                <a:moveTo>
                  <a:pt x="10063" y="7855"/>
                </a:moveTo>
                <a:cubicBezTo>
                  <a:pt x="9798" y="7855"/>
                  <a:pt x="9584" y="8074"/>
                  <a:pt x="9584" y="8346"/>
                </a:cubicBezTo>
                <a:cubicBezTo>
                  <a:pt x="9584" y="8617"/>
                  <a:pt x="9798" y="8836"/>
                  <a:pt x="10063" y="8836"/>
                </a:cubicBezTo>
                <a:cubicBezTo>
                  <a:pt x="10328" y="8836"/>
                  <a:pt x="10543" y="8617"/>
                  <a:pt x="10543" y="8346"/>
                </a:cubicBezTo>
                <a:cubicBezTo>
                  <a:pt x="10543" y="8074"/>
                  <a:pt x="10328" y="7855"/>
                  <a:pt x="10063" y="7855"/>
                </a:cubicBezTo>
                <a:moveTo>
                  <a:pt x="1718" y="19842"/>
                </a:moveTo>
                <a:lnTo>
                  <a:pt x="3451" y="15392"/>
                </a:lnTo>
                <a:cubicBezTo>
                  <a:pt x="3684" y="15834"/>
                  <a:pt x="3973" y="16253"/>
                  <a:pt x="4312" y="16642"/>
                </a:cubicBezTo>
                <a:cubicBezTo>
                  <a:pt x="4824" y="17230"/>
                  <a:pt x="5418" y="17711"/>
                  <a:pt x="6061" y="18068"/>
                </a:cubicBezTo>
                <a:cubicBezTo>
                  <a:pt x="6061" y="18068"/>
                  <a:pt x="1718" y="19842"/>
                  <a:pt x="1718" y="19842"/>
                </a:cubicBezTo>
                <a:close/>
                <a:moveTo>
                  <a:pt x="3717" y="12060"/>
                </a:moveTo>
                <a:lnTo>
                  <a:pt x="0" y="21600"/>
                </a:lnTo>
                <a:lnTo>
                  <a:pt x="9319" y="17795"/>
                </a:lnTo>
                <a:cubicBezTo>
                  <a:pt x="9153" y="17815"/>
                  <a:pt x="8987" y="17824"/>
                  <a:pt x="8822" y="17824"/>
                </a:cubicBezTo>
                <a:cubicBezTo>
                  <a:pt x="5971" y="17824"/>
                  <a:pt x="3389" y="15002"/>
                  <a:pt x="3717" y="12060"/>
                </a:cubicBezTo>
                <a:moveTo>
                  <a:pt x="16115" y="10657"/>
                </a:moveTo>
                <a:cubicBezTo>
                  <a:pt x="15925" y="10851"/>
                  <a:pt x="15627" y="11171"/>
                  <a:pt x="15280" y="11542"/>
                </a:cubicBezTo>
                <a:cubicBezTo>
                  <a:pt x="14662" y="12204"/>
                  <a:pt x="13712" y="13221"/>
                  <a:pt x="13147" y="13753"/>
                </a:cubicBezTo>
                <a:lnTo>
                  <a:pt x="7665" y="8141"/>
                </a:lnTo>
                <a:cubicBezTo>
                  <a:pt x="8185" y="7563"/>
                  <a:pt x="9179" y="6590"/>
                  <a:pt x="9825" y="5958"/>
                </a:cubicBezTo>
                <a:cubicBezTo>
                  <a:pt x="10188" y="5603"/>
                  <a:pt x="10500" y="5298"/>
                  <a:pt x="10690" y="5103"/>
                </a:cubicBezTo>
                <a:cubicBezTo>
                  <a:pt x="13284" y="2447"/>
                  <a:pt x="18271" y="993"/>
                  <a:pt x="20136" y="982"/>
                </a:cubicBezTo>
                <a:cubicBezTo>
                  <a:pt x="20132" y="2572"/>
                  <a:pt x="18824" y="7884"/>
                  <a:pt x="16115" y="10657"/>
                </a:cubicBezTo>
                <a:moveTo>
                  <a:pt x="12477" y="14563"/>
                </a:moveTo>
                <a:cubicBezTo>
                  <a:pt x="12127" y="15873"/>
                  <a:pt x="11665" y="17072"/>
                  <a:pt x="11154" y="18035"/>
                </a:cubicBezTo>
                <a:cubicBezTo>
                  <a:pt x="10943" y="17454"/>
                  <a:pt x="10642" y="16798"/>
                  <a:pt x="10214" y="16110"/>
                </a:cubicBezTo>
                <a:cubicBezTo>
                  <a:pt x="10035" y="15823"/>
                  <a:pt x="9728" y="15656"/>
                  <a:pt x="9405" y="15656"/>
                </a:cubicBezTo>
                <a:cubicBezTo>
                  <a:pt x="9329" y="15656"/>
                  <a:pt x="9252" y="15665"/>
                  <a:pt x="9176" y="15684"/>
                </a:cubicBezTo>
                <a:cubicBezTo>
                  <a:pt x="8990" y="15731"/>
                  <a:pt x="8799" y="15755"/>
                  <a:pt x="8610" y="15755"/>
                </a:cubicBezTo>
                <a:cubicBezTo>
                  <a:pt x="7905" y="15755"/>
                  <a:pt x="7217" y="15432"/>
                  <a:pt x="6621" y="14822"/>
                </a:cubicBezTo>
                <a:cubicBezTo>
                  <a:pt x="5861" y="14044"/>
                  <a:pt x="5561" y="13114"/>
                  <a:pt x="5779" y="12206"/>
                </a:cubicBezTo>
                <a:cubicBezTo>
                  <a:pt x="5877" y="11797"/>
                  <a:pt x="5709" y="11370"/>
                  <a:pt x="5363" y="11144"/>
                </a:cubicBezTo>
                <a:cubicBezTo>
                  <a:pt x="4690" y="10706"/>
                  <a:pt x="4050" y="10398"/>
                  <a:pt x="3482" y="10183"/>
                </a:cubicBezTo>
                <a:cubicBezTo>
                  <a:pt x="4423" y="9658"/>
                  <a:pt x="5594" y="9186"/>
                  <a:pt x="6874" y="8827"/>
                </a:cubicBezTo>
                <a:cubicBezTo>
                  <a:pt x="6900" y="8820"/>
                  <a:pt x="6921" y="8803"/>
                  <a:pt x="6946" y="8793"/>
                </a:cubicBezTo>
                <a:lnTo>
                  <a:pt x="12510" y="14490"/>
                </a:lnTo>
                <a:cubicBezTo>
                  <a:pt x="12501" y="14515"/>
                  <a:pt x="12484" y="14536"/>
                  <a:pt x="12477" y="14563"/>
                </a:cubicBezTo>
                <a:moveTo>
                  <a:pt x="20922" y="167"/>
                </a:moveTo>
                <a:cubicBezTo>
                  <a:pt x="20813" y="55"/>
                  <a:pt x="20545" y="0"/>
                  <a:pt x="20157" y="0"/>
                </a:cubicBezTo>
                <a:cubicBezTo>
                  <a:pt x="18131" y="0"/>
                  <a:pt x="12842" y="1511"/>
                  <a:pt x="10012" y="4409"/>
                </a:cubicBezTo>
                <a:cubicBezTo>
                  <a:pt x="9345" y="5092"/>
                  <a:pt x="7134" y="7175"/>
                  <a:pt x="6621" y="7880"/>
                </a:cubicBezTo>
                <a:cubicBezTo>
                  <a:pt x="4961" y="8346"/>
                  <a:pt x="2544" y="9277"/>
                  <a:pt x="1196" y="10657"/>
                </a:cubicBezTo>
                <a:cubicBezTo>
                  <a:pt x="1196" y="10657"/>
                  <a:pt x="2841" y="10663"/>
                  <a:pt x="4848" y="11972"/>
                </a:cubicBezTo>
                <a:cubicBezTo>
                  <a:pt x="4556" y="13190"/>
                  <a:pt x="4926" y="14475"/>
                  <a:pt x="5943" y="15516"/>
                </a:cubicBezTo>
                <a:cubicBezTo>
                  <a:pt x="6735" y="16327"/>
                  <a:pt x="7672" y="16737"/>
                  <a:pt x="8610" y="16737"/>
                </a:cubicBezTo>
                <a:cubicBezTo>
                  <a:pt x="8876" y="16737"/>
                  <a:pt x="9142" y="16704"/>
                  <a:pt x="9405" y="16637"/>
                </a:cubicBezTo>
                <a:cubicBezTo>
                  <a:pt x="10683" y="18692"/>
                  <a:pt x="10690" y="20376"/>
                  <a:pt x="10690" y="20376"/>
                </a:cubicBezTo>
                <a:cubicBezTo>
                  <a:pt x="12038" y="18996"/>
                  <a:pt x="12948" y="16521"/>
                  <a:pt x="13402" y="14822"/>
                </a:cubicBezTo>
                <a:cubicBezTo>
                  <a:pt x="14091" y="14297"/>
                  <a:pt x="16126" y="12034"/>
                  <a:pt x="16793" y="11351"/>
                </a:cubicBezTo>
                <a:cubicBezTo>
                  <a:pt x="20164" y="7900"/>
                  <a:pt x="21600" y="861"/>
                  <a:pt x="20922" y="167"/>
                </a:cubicBezTo>
              </a:path>
            </a:pathLst>
          </a:custGeom>
          <a:solidFill>
            <a:schemeClr val="bg1"/>
          </a:solidFill>
          <a:ln w="12700">
            <a:miter lim="400000"/>
          </a:ln>
        </p:spPr>
        <p:txBody>
          <a:bodyPr lIns="14287" tIns="14287" rIns="14287" bIns="14287" anchor="ctr"/>
          <a:lstStyle/>
          <a:p>
            <a:pPr defTabSz="171444">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b="1" dirty="0">
              <a:solidFill>
                <a:srgbClr val="FFFFFF"/>
              </a:solidFill>
              <a:effectLst>
                <a:outerShdw blurRad="38100" dist="12700" dir="5400000" rotWithShape="0">
                  <a:srgbClr val="000000">
                    <a:alpha val="50000"/>
                  </a:srgbClr>
                </a:outerShdw>
              </a:effectLst>
              <a:latin typeface="Open Sans Semibold" charset="0"/>
              <a:ea typeface="Open Sans Semibold" charset="0"/>
              <a:cs typeface="Open Sans Semibold" charset="0"/>
              <a:sym typeface="Gill Sans"/>
            </a:endParaRPr>
          </a:p>
        </p:txBody>
      </p:sp>
      <p:sp>
        <p:nvSpPr>
          <p:cNvPr id="34" name="ZoneTexte 33"/>
          <p:cNvSpPr txBox="1">
            <a:spLocks noChangeArrowheads="1"/>
          </p:cNvSpPr>
          <p:nvPr/>
        </p:nvSpPr>
        <p:spPr bwMode="auto">
          <a:xfrm>
            <a:off x="1235000" y="4934938"/>
            <a:ext cx="813409" cy="600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r>
              <a:rPr lang="fr-FR" sz="3301">
                <a:solidFill>
                  <a:schemeClr val="bg1"/>
                </a:solidFill>
              </a:rPr>
              <a:t>x25</a:t>
            </a:r>
          </a:p>
        </p:txBody>
      </p:sp>
      <p:sp>
        <p:nvSpPr>
          <p:cNvPr id="40" name="ZoneTexte 39"/>
          <p:cNvSpPr txBox="1">
            <a:spLocks noChangeArrowheads="1"/>
          </p:cNvSpPr>
          <p:nvPr/>
        </p:nvSpPr>
        <p:spPr bwMode="auto">
          <a:xfrm>
            <a:off x="3901503" y="3873814"/>
            <a:ext cx="1624436" cy="507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r>
              <a:rPr lang="fr-FR" sz="2701" dirty="0">
                <a:solidFill>
                  <a:schemeClr val="bg1"/>
                </a:solidFill>
              </a:rPr>
              <a:t>7500</a:t>
            </a:r>
          </a:p>
        </p:txBody>
      </p:sp>
      <p:sp>
        <p:nvSpPr>
          <p:cNvPr id="7" name="Rectangle 6"/>
          <p:cNvSpPr/>
          <p:nvPr/>
        </p:nvSpPr>
        <p:spPr>
          <a:xfrm>
            <a:off x="254834" y="629674"/>
            <a:ext cx="8799226" cy="25122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marL="107185" indent="-107185">
              <a:buFont typeface="Arial" panose="020B0604020202020204" pitchFamily="34" charset="0"/>
              <a:buChar char="•"/>
            </a:pPr>
            <a:r>
              <a:rPr lang="en-GB" sz="2000" b="1" dirty="0">
                <a:solidFill>
                  <a:schemeClr val="tx1"/>
                </a:solidFill>
                <a:ea typeface="Times New Roman" panose="02020603050405020304" pitchFamily="18" charset="0"/>
              </a:rPr>
              <a:t>Highly sensitive and specific.</a:t>
            </a:r>
          </a:p>
          <a:p>
            <a:pPr marL="342900" indent="-342900">
              <a:buFont typeface="Arial" panose="020B0604020202020204" pitchFamily="34" charset="0"/>
              <a:buChar char="•"/>
            </a:pPr>
            <a:r>
              <a:rPr lang="en-GB" sz="1600" b="1" dirty="0">
                <a:solidFill>
                  <a:schemeClr val="tx1"/>
                </a:solidFill>
                <a:ea typeface="Times New Roman" panose="02020603050405020304" pitchFamily="18" charset="0"/>
              </a:rPr>
              <a:t>The efficiency of the phage-based PCR was estimated by spiking human blood with known amount of </a:t>
            </a:r>
            <a:r>
              <a:rPr lang="en-GB" sz="1600" b="1" i="1" dirty="0">
                <a:solidFill>
                  <a:schemeClr val="tx1"/>
                </a:solidFill>
                <a:ea typeface="Times New Roman" panose="02020603050405020304" pitchFamily="18" charset="0"/>
              </a:rPr>
              <a:t>Borrelia</a:t>
            </a:r>
            <a:r>
              <a:rPr lang="en-GB" sz="1600" b="1" dirty="0">
                <a:solidFill>
                  <a:schemeClr val="tx1"/>
                </a:solidFill>
                <a:ea typeface="Times New Roman" panose="02020603050405020304" pitchFamily="18" charset="0"/>
              </a:rPr>
              <a:t> cultures. The lowest concentration that still generated a positive signal was 5 </a:t>
            </a:r>
            <a:r>
              <a:rPr lang="en-GB" sz="1600" b="1" i="1" dirty="0">
                <a:solidFill>
                  <a:schemeClr val="tx1"/>
                </a:solidFill>
                <a:ea typeface="Times New Roman" panose="02020603050405020304" pitchFamily="18" charset="0"/>
              </a:rPr>
              <a:t>Borrelia</a:t>
            </a:r>
            <a:r>
              <a:rPr lang="en-GB" sz="1600" b="1" dirty="0">
                <a:solidFill>
                  <a:schemeClr val="tx1"/>
                </a:solidFill>
                <a:ea typeface="Times New Roman" panose="02020603050405020304" pitchFamily="18" charset="0"/>
              </a:rPr>
              <a:t>/ml of blood. </a:t>
            </a:r>
          </a:p>
          <a:p>
            <a:pPr marL="342900" indent="-342900">
              <a:buFont typeface="Arial" panose="020B0604020202020204" pitchFamily="34" charset="0"/>
              <a:buChar char="•"/>
            </a:pPr>
            <a:r>
              <a:rPr lang="en-GB" sz="2000" b="1" dirty="0">
                <a:solidFill>
                  <a:schemeClr val="tx1"/>
                </a:solidFill>
              </a:rPr>
              <a:t>Direct evidence of active </a:t>
            </a:r>
            <a:r>
              <a:rPr lang="en-GB" sz="2000" b="1" i="1" dirty="0">
                <a:solidFill>
                  <a:schemeClr val="tx1"/>
                </a:solidFill>
              </a:rPr>
              <a:t>Borrelia</a:t>
            </a:r>
            <a:r>
              <a:rPr lang="en-GB" sz="2000" b="1" dirty="0">
                <a:solidFill>
                  <a:schemeClr val="tx1"/>
                </a:solidFill>
              </a:rPr>
              <a:t> presence </a:t>
            </a:r>
          </a:p>
          <a:p>
            <a:pPr marL="342900" indent="-342900">
              <a:buFont typeface="Arial" panose="020B0604020202020204" pitchFamily="34" charset="0"/>
              <a:buChar char="•"/>
            </a:pPr>
            <a:r>
              <a:rPr lang="en-GB" sz="1600" b="1" dirty="0">
                <a:solidFill>
                  <a:schemeClr val="tx1"/>
                </a:solidFill>
              </a:rPr>
              <a:t>Ability to distinguish different </a:t>
            </a:r>
            <a:r>
              <a:rPr lang="en-GB" sz="1600" b="1" i="1" dirty="0">
                <a:solidFill>
                  <a:schemeClr val="tx1"/>
                </a:solidFill>
              </a:rPr>
              <a:t>Borrelia </a:t>
            </a:r>
            <a:r>
              <a:rPr lang="en-GB" sz="1600" b="1" dirty="0">
                <a:solidFill>
                  <a:schemeClr val="tx1"/>
                </a:solidFill>
              </a:rPr>
              <a:t>sub-types)</a:t>
            </a:r>
          </a:p>
          <a:p>
            <a:pPr marL="342900" indent="-342900">
              <a:buFont typeface="Arial" panose="020B0604020202020204" pitchFamily="34" charset="0"/>
              <a:buChar char="•"/>
            </a:pPr>
            <a:r>
              <a:rPr lang="en-GB" sz="1600" b="1" dirty="0">
                <a:solidFill>
                  <a:schemeClr val="tx1"/>
                </a:solidFill>
              </a:rPr>
              <a:t>Early stages  </a:t>
            </a:r>
            <a:r>
              <a:rPr lang="en-GB" sz="1600" b="1" dirty="0" err="1">
                <a:solidFill>
                  <a:schemeClr val="tx1"/>
                </a:solidFill>
              </a:rPr>
              <a:t>anad</a:t>
            </a:r>
            <a:r>
              <a:rPr lang="en-GB" sz="1600" b="1" dirty="0">
                <a:solidFill>
                  <a:schemeClr val="tx1"/>
                </a:solidFill>
              </a:rPr>
              <a:t> late stages  diagnostics .Treatments  and m</a:t>
            </a:r>
            <a:r>
              <a:rPr lang="fr-FR" sz="1600" b="1" dirty="0" err="1">
                <a:solidFill>
                  <a:schemeClr val="tx1"/>
                </a:solidFill>
              </a:rPr>
              <a:t>edicines</a:t>
            </a:r>
            <a:r>
              <a:rPr lang="fr-FR" sz="1600" b="1" dirty="0">
                <a:solidFill>
                  <a:schemeClr val="tx1"/>
                </a:solidFill>
              </a:rPr>
              <a:t>  m</a:t>
            </a:r>
            <a:r>
              <a:rPr lang="en-GB" sz="1600" b="1" dirty="0" err="1">
                <a:solidFill>
                  <a:schemeClr val="tx1"/>
                </a:solidFill>
              </a:rPr>
              <a:t>onitoring</a:t>
            </a:r>
            <a:r>
              <a:rPr lang="en-GB" sz="1600" b="1" dirty="0">
                <a:solidFill>
                  <a:schemeClr val="tx1"/>
                </a:solidFill>
              </a:rPr>
              <a:t> </a:t>
            </a:r>
          </a:p>
          <a:p>
            <a:pPr marL="107185" indent="-107185">
              <a:buFont typeface="Arial" panose="020B0604020202020204" pitchFamily="34" charset="0"/>
              <a:buChar char="•"/>
            </a:pPr>
            <a:endParaRPr lang="en-GB" sz="1600" b="1" dirty="0">
              <a:solidFill>
                <a:schemeClr val="tx1"/>
              </a:solidFill>
              <a:ea typeface="Times New Roman" panose="02020603050405020304" pitchFamily="18" charset="0"/>
            </a:endParaRPr>
          </a:p>
          <a:p>
            <a:endParaRPr lang="en-GB" sz="1600" b="1" dirty="0">
              <a:solidFill>
                <a:schemeClr val="tx1">
                  <a:lumMod val="65000"/>
                  <a:lumOff val="35000"/>
                </a:schemeClr>
              </a:solidFill>
              <a:ea typeface="Times New Roman" panose="02020603050405020304" pitchFamily="18" charset="0"/>
            </a:endParaRPr>
          </a:p>
          <a:p>
            <a:endParaRPr lang="en-GB" sz="525" dirty="0">
              <a:solidFill>
                <a:schemeClr val="tx1">
                  <a:lumMod val="65000"/>
                  <a:lumOff val="35000"/>
                </a:schemeClr>
              </a:solidFill>
              <a:ea typeface="Times New Roman" panose="02020603050405020304" pitchFamily="18" charset="0"/>
            </a:endParaRPr>
          </a:p>
        </p:txBody>
      </p:sp>
      <p:sp>
        <p:nvSpPr>
          <p:cNvPr id="9" name="Rectangle 8"/>
          <p:cNvSpPr/>
          <p:nvPr/>
        </p:nvSpPr>
        <p:spPr>
          <a:xfrm>
            <a:off x="194873" y="3603548"/>
            <a:ext cx="8949127" cy="31642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n-GB" sz="2000" b="1" dirty="0">
                <a:solidFill>
                  <a:schemeClr val="tx1"/>
                </a:solidFill>
              </a:rPr>
              <a:t>Practical  aspects </a:t>
            </a:r>
          </a:p>
          <a:p>
            <a:r>
              <a:rPr lang="fr-FR" sz="1800" b="1" dirty="0">
                <a:solidFill>
                  <a:schemeClr val="tx1"/>
                </a:solidFill>
              </a:rPr>
              <a:t>The test </a:t>
            </a:r>
            <a:r>
              <a:rPr lang="fr-FR" sz="1800" b="1" dirty="0" err="1">
                <a:solidFill>
                  <a:schemeClr val="tx1"/>
                </a:solidFill>
              </a:rPr>
              <a:t>works</a:t>
            </a:r>
            <a:r>
              <a:rPr lang="fr-FR" sz="1800" b="1" dirty="0">
                <a:solidFill>
                  <a:schemeClr val="tx1"/>
                </a:solidFill>
              </a:rPr>
              <a:t>  on </a:t>
            </a:r>
            <a:r>
              <a:rPr lang="fr-FR" sz="1800" b="1" dirty="0" err="1">
                <a:solidFill>
                  <a:schemeClr val="tx1"/>
                </a:solidFill>
              </a:rPr>
              <a:t>whole</a:t>
            </a:r>
            <a:r>
              <a:rPr lang="fr-FR" sz="1800" b="1" dirty="0">
                <a:solidFill>
                  <a:schemeClr val="tx1"/>
                </a:solidFill>
              </a:rPr>
              <a:t> </a:t>
            </a:r>
            <a:r>
              <a:rPr lang="fr-FR" sz="1800" b="1" dirty="0" err="1">
                <a:solidFill>
                  <a:schemeClr val="tx1"/>
                </a:solidFill>
              </a:rPr>
              <a:t>blood</a:t>
            </a:r>
            <a:r>
              <a:rPr lang="fr-FR" sz="1800" b="1" dirty="0">
                <a:solidFill>
                  <a:schemeClr val="tx1"/>
                </a:solidFill>
              </a:rPr>
              <a:t> (EDTA </a:t>
            </a:r>
            <a:r>
              <a:rPr lang="fr-FR" sz="1800" b="1" dirty="0" err="1">
                <a:solidFill>
                  <a:schemeClr val="tx1"/>
                </a:solidFill>
              </a:rPr>
              <a:t>coated</a:t>
            </a:r>
            <a:r>
              <a:rPr lang="fr-FR" sz="1800" b="1" dirty="0">
                <a:solidFill>
                  <a:schemeClr val="tx1"/>
                </a:solidFill>
              </a:rPr>
              <a:t> </a:t>
            </a:r>
            <a:r>
              <a:rPr lang="fr-FR" sz="1800" b="1" dirty="0" err="1">
                <a:solidFill>
                  <a:schemeClr val="tx1"/>
                </a:solidFill>
              </a:rPr>
              <a:t>vials</a:t>
            </a:r>
            <a:r>
              <a:rPr lang="fr-FR" sz="1800" b="1" dirty="0">
                <a:solidFill>
                  <a:schemeClr val="tx1"/>
                </a:solidFill>
              </a:rPr>
              <a:t>) ; </a:t>
            </a:r>
            <a:r>
              <a:rPr lang="fr-FR" sz="1600" b="1" dirty="0">
                <a:solidFill>
                  <a:schemeClr val="tx1"/>
                </a:solidFill>
              </a:rPr>
              <a:t>A test </a:t>
            </a:r>
            <a:r>
              <a:rPr lang="fr-FR" sz="1600" b="1" dirty="0" err="1">
                <a:solidFill>
                  <a:schemeClr val="tx1"/>
                </a:solidFill>
              </a:rPr>
              <a:t>performed</a:t>
            </a:r>
            <a:r>
              <a:rPr lang="fr-FR" sz="1600" b="1" dirty="0">
                <a:solidFill>
                  <a:schemeClr val="tx1"/>
                </a:solidFill>
              </a:rPr>
              <a:t> on </a:t>
            </a:r>
            <a:r>
              <a:rPr lang="fr-FR" sz="1600" b="1" dirty="0" err="1">
                <a:solidFill>
                  <a:schemeClr val="tx1"/>
                </a:solidFill>
              </a:rPr>
              <a:t>whole</a:t>
            </a:r>
            <a:r>
              <a:rPr lang="fr-FR" sz="1600" b="1" dirty="0">
                <a:solidFill>
                  <a:schemeClr val="tx1"/>
                </a:solidFill>
              </a:rPr>
              <a:t> </a:t>
            </a:r>
            <a:r>
              <a:rPr lang="fr-FR" sz="1600" b="1" dirty="0" err="1">
                <a:solidFill>
                  <a:schemeClr val="tx1"/>
                </a:solidFill>
              </a:rPr>
              <a:t>blood</a:t>
            </a:r>
            <a:r>
              <a:rPr lang="fr-FR" sz="1600" b="1" dirty="0">
                <a:solidFill>
                  <a:schemeClr val="tx1"/>
                </a:solidFill>
              </a:rPr>
              <a:t> </a:t>
            </a:r>
            <a:r>
              <a:rPr lang="fr-FR" sz="1600" b="1" dirty="0" err="1">
                <a:solidFill>
                  <a:schemeClr val="tx1"/>
                </a:solidFill>
              </a:rPr>
              <a:t>is</a:t>
            </a:r>
            <a:r>
              <a:rPr lang="fr-FR" sz="1600" b="1" dirty="0">
                <a:solidFill>
                  <a:schemeClr val="tx1"/>
                </a:solidFill>
              </a:rPr>
              <a:t> more sensitive </a:t>
            </a:r>
            <a:r>
              <a:rPr lang="fr-FR" sz="1600" b="1" dirty="0" err="1">
                <a:solidFill>
                  <a:schemeClr val="tx1"/>
                </a:solidFill>
              </a:rPr>
              <a:t>than</a:t>
            </a:r>
            <a:r>
              <a:rPr lang="fr-FR" sz="1600" b="1" dirty="0">
                <a:solidFill>
                  <a:schemeClr val="tx1"/>
                </a:solidFill>
              </a:rPr>
              <a:t> the one </a:t>
            </a:r>
            <a:r>
              <a:rPr lang="fr-FR" sz="1600" b="1" dirty="0" err="1">
                <a:solidFill>
                  <a:schemeClr val="tx1"/>
                </a:solidFill>
              </a:rPr>
              <a:t>performed</a:t>
            </a:r>
            <a:r>
              <a:rPr lang="fr-FR" sz="1600" b="1" dirty="0">
                <a:solidFill>
                  <a:schemeClr val="tx1"/>
                </a:solidFill>
              </a:rPr>
              <a:t> on </a:t>
            </a:r>
            <a:r>
              <a:rPr lang="fr-FR" sz="1600" b="1" dirty="0" err="1">
                <a:solidFill>
                  <a:schemeClr val="tx1"/>
                </a:solidFill>
              </a:rPr>
              <a:t>Serum</a:t>
            </a:r>
            <a:r>
              <a:rPr lang="fr-FR" sz="1600" b="1" dirty="0">
                <a:solidFill>
                  <a:schemeClr val="tx1"/>
                </a:solidFill>
              </a:rPr>
              <a:t>.</a:t>
            </a:r>
          </a:p>
          <a:p>
            <a:r>
              <a:rPr lang="fr-FR" sz="1600" b="1" dirty="0" err="1">
                <a:solidFill>
                  <a:schemeClr val="tx1"/>
                </a:solidFill>
              </a:rPr>
              <a:t>We</a:t>
            </a:r>
            <a:r>
              <a:rPr lang="fr-FR" sz="1600" b="1" dirty="0">
                <a:solidFill>
                  <a:schemeClr val="tx1"/>
                </a:solidFill>
              </a:rPr>
              <a:t> are </a:t>
            </a:r>
            <a:r>
              <a:rPr lang="fr-FR" sz="1600" b="1" dirty="0" err="1">
                <a:solidFill>
                  <a:schemeClr val="tx1"/>
                </a:solidFill>
              </a:rPr>
              <a:t>working</a:t>
            </a:r>
            <a:r>
              <a:rPr lang="fr-FR" sz="1600" b="1" dirty="0">
                <a:solidFill>
                  <a:schemeClr val="tx1"/>
                </a:solidFill>
              </a:rPr>
              <a:t> to </a:t>
            </a:r>
            <a:r>
              <a:rPr lang="fr-FR" sz="1600" b="1" dirty="0" err="1">
                <a:solidFill>
                  <a:schemeClr val="tx1"/>
                </a:solidFill>
              </a:rPr>
              <a:t>make</a:t>
            </a:r>
            <a:r>
              <a:rPr lang="fr-FR" sz="1600" b="1" dirty="0">
                <a:solidFill>
                  <a:schemeClr val="tx1"/>
                </a:solidFill>
              </a:rPr>
              <a:t> </a:t>
            </a:r>
            <a:r>
              <a:rPr lang="fr-FR" sz="1600" b="1" dirty="0" err="1">
                <a:solidFill>
                  <a:schemeClr val="tx1"/>
                </a:solidFill>
              </a:rPr>
              <a:t>it</a:t>
            </a:r>
            <a:r>
              <a:rPr lang="fr-FR" sz="1600" b="1" dirty="0">
                <a:solidFill>
                  <a:schemeClr val="tx1"/>
                </a:solidFill>
              </a:rPr>
              <a:t> </a:t>
            </a:r>
            <a:r>
              <a:rPr lang="fr-FR" sz="1600" b="1" dirty="0" err="1">
                <a:solidFill>
                  <a:schemeClr val="tx1"/>
                </a:solidFill>
              </a:rPr>
              <a:t>available</a:t>
            </a:r>
            <a:r>
              <a:rPr lang="fr-FR" sz="1600" b="1" dirty="0">
                <a:solidFill>
                  <a:schemeClr val="tx1"/>
                </a:solidFill>
              </a:rPr>
              <a:t> to The test </a:t>
            </a:r>
            <a:r>
              <a:rPr lang="fr-FR" sz="1600" b="1" dirty="0" err="1">
                <a:solidFill>
                  <a:schemeClr val="tx1"/>
                </a:solidFill>
              </a:rPr>
              <a:t>requires</a:t>
            </a:r>
            <a:r>
              <a:rPr lang="fr-FR" sz="1600" b="1" dirty="0">
                <a:solidFill>
                  <a:schemeClr val="tx1"/>
                </a:solidFill>
              </a:rPr>
              <a:t> 10ml of </a:t>
            </a:r>
            <a:r>
              <a:rPr lang="fr-FR" sz="1600" b="1" dirty="0" err="1">
                <a:solidFill>
                  <a:schemeClr val="tx1"/>
                </a:solidFill>
              </a:rPr>
              <a:t>whole</a:t>
            </a:r>
            <a:r>
              <a:rPr lang="fr-FR" sz="1600" b="1" dirty="0">
                <a:solidFill>
                  <a:schemeClr val="tx1"/>
                </a:solidFill>
              </a:rPr>
              <a:t> </a:t>
            </a:r>
            <a:r>
              <a:rPr lang="fr-FR" sz="1600" b="1" dirty="0" err="1">
                <a:solidFill>
                  <a:schemeClr val="tx1"/>
                </a:solidFill>
              </a:rPr>
              <a:t>blood</a:t>
            </a:r>
            <a:r>
              <a:rPr lang="fr-FR" sz="1600" b="1" dirty="0">
                <a:solidFill>
                  <a:schemeClr val="tx1"/>
                </a:solidFill>
              </a:rPr>
              <a:t> (5ml for the test, and 5ml for back-up)</a:t>
            </a:r>
          </a:p>
          <a:p>
            <a:endParaRPr lang="fr-FR" sz="1600" b="1" dirty="0">
              <a:solidFill>
                <a:schemeClr val="tx1"/>
              </a:solidFill>
            </a:endParaRPr>
          </a:p>
          <a:p>
            <a:r>
              <a:rPr lang="fr-FR" sz="1800" b="1" dirty="0" err="1">
                <a:solidFill>
                  <a:schemeClr val="tx1"/>
                </a:solidFill>
              </a:rPr>
              <a:t>We</a:t>
            </a:r>
            <a:r>
              <a:rPr lang="fr-FR" sz="1800" b="1" dirty="0">
                <a:solidFill>
                  <a:schemeClr val="tx1"/>
                </a:solidFill>
              </a:rPr>
              <a:t> have </a:t>
            </a:r>
            <a:r>
              <a:rPr lang="fr-FR" sz="1800" b="1" dirty="0" err="1">
                <a:solidFill>
                  <a:schemeClr val="tx1"/>
                </a:solidFill>
              </a:rPr>
              <a:t>selected</a:t>
            </a:r>
            <a:r>
              <a:rPr lang="fr-FR" sz="1800" b="1" dirty="0">
                <a:solidFill>
                  <a:schemeClr val="tx1"/>
                </a:solidFill>
              </a:rPr>
              <a:t> R.E.D LABS  as a </a:t>
            </a:r>
            <a:r>
              <a:rPr lang="fr-FR" sz="1800" b="1" dirty="0" err="1">
                <a:solidFill>
                  <a:schemeClr val="tx1"/>
                </a:solidFill>
              </a:rPr>
              <a:t>partner</a:t>
            </a:r>
            <a:r>
              <a:rPr lang="fr-FR" sz="1800" b="1" dirty="0">
                <a:solidFill>
                  <a:schemeClr val="tx1"/>
                </a:solidFill>
              </a:rPr>
              <a:t> for </a:t>
            </a:r>
            <a:r>
              <a:rPr lang="fr-FR" sz="1800" b="1" dirty="0" err="1">
                <a:solidFill>
                  <a:schemeClr val="tx1"/>
                </a:solidFill>
              </a:rPr>
              <a:t>it’s</a:t>
            </a:r>
            <a:r>
              <a:rPr lang="fr-FR" sz="1800" b="1" dirty="0">
                <a:solidFill>
                  <a:schemeClr val="tx1"/>
                </a:solidFill>
              </a:rPr>
              <a:t> </a:t>
            </a:r>
            <a:r>
              <a:rPr lang="fr-FR" sz="1800" b="1" dirty="0" err="1">
                <a:solidFill>
                  <a:schemeClr val="tx1"/>
                </a:solidFill>
              </a:rPr>
              <a:t>capability</a:t>
            </a:r>
            <a:r>
              <a:rPr lang="fr-FR" sz="1800" b="1" dirty="0">
                <a:solidFill>
                  <a:schemeClr val="tx1"/>
                </a:solidFill>
              </a:rPr>
              <a:t> to </a:t>
            </a:r>
            <a:r>
              <a:rPr lang="fr-FR" sz="1800" b="1" dirty="0" err="1">
                <a:solidFill>
                  <a:schemeClr val="tx1"/>
                </a:solidFill>
              </a:rPr>
              <a:t>perform</a:t>
            </a:r>
            <a:r>
              <a:rPr lang="fr-FR" sz="1800" b="1" dirty="0">
                <a:solidFill>
                  <a:schemeClr val="tx1"/>
                </a:solidFill>
              </a:rPr>
              <a:t> a </a:t>
            </a:r>
            <a:r>
              <a:rPr lang="fr-FR" sz="1800" b="1" dirty="0" err="1">
                <a:solidFill>
                  <a:schemeClr val="tx1"/>
                </a:solidFill>
              </a:rPr>
              <a:t>specific</a:t>
            </a:r>
            <a:r>
              <a:rPr lang="fr-FR" sz="1800" b="1" dirty="0">
                <a:solidFill>
                  <a:schemeClr val="tx1"/>
                </a:solidFill>
              </a:rPr>
              <a:t> </a:t>
            </a:r>
            <a:r>
              <a:rPr lang="fr-FR" sz="1800" b="1" dirty="0" err="1">
                <a:solidFill>
                  <a:schemeClr val="tx1"/>
                </a:solidFill>
              </a:rPr>
              <a:t>manual</a:t>
            </a:r>
            <a:r>
              <a:rPr lang="fr-FR" sz="1800" b="1" dirty="0">
                <a:solidFill>
                  <a:schemeClr val="tx1"/>
                </a:solidFill>
              </a:rPr>
              <a:t> DNA extraction </a:t>
            </a:r>
            <a:r>
              <a:rPr lang="fr-FR" sz="1800" b="1" dirty="0" err="1">
                <a:solidFill>
                  <a:schemeClr val="tx1"/>
                </a:solidFill>
              </a:rPr>
              <a:t>followed</a:t>
            </a:r>
            <a:r>
              <a:rPr lang="fr-FR" sz="1800" b="1" dirty="0">
                <a:solidFill>
                  <a:schemeClr val="tx1"/>
                </a:solidFill>
              </a:rPr>
              <a:t> by </a:t>
            </a:r>
            <a:r>
              <a:rPr lang="fr-FR" sz="1800" b="1" dirty="0" err="1">
                <a:solidFill>
                  <a:schemeClr val="tx1"/>
                </a:solidFill>
              </a:rPr>
              <a:t>qPCR</a:t>
            </a:r>
            <a:r>
              <a:rPr lang="fr-FR" sz="1800" b="1" dirty="0">
                <a:solidFill>
                  <a:schemeClr val="tx1"/>
                </a:solidFill>
              </a:rPr>
              <a:t> techniques.</a:t>
            </a:r>
          </a:p>
          <a:p>
            <a:r>
              <a:rPr lang="fr-FR" sz="1800" b="1" dirty="0">
                <a:solidFill>
                  <a:schemeClr val="tx1"/>
                </a:solidFill>
              </a:rPr>
              <a:t>R.E.D LABS has  a large  </a:t>
            </a:r>
            <a:r>
              <a:rPr lang="fr-FR" sz="1800" b="1" dirty="0" err="1">
                <a:solidFill>
                  <a:schemeClr val="tx1"/>
                </a:solidFill>
              </a:rPr>
              <a:t>technical</a:t>
            </a:r>
            <a:r>
              <a:rPr lang="fr-FR" sz="1800" b="1" dirty="0">
                <a:solidFill>
                  <a:schemeClr val="tx1"/>
                </a:solidFill>
              </a:rPr>
              <a:t> </a:t>
            </a:r>
            <a:r>
              <a:rPr lang="fr-FR" sz="1800" b="1" dirty="0" err="1">
                <a:solidFill>
                  <a:schemeClr val="tx1"/>
                </a:solidFill>
              </a:rPr>
              <a:t>platform</a:t>
            </a:r>
            <a:r>
              <a:rPr lang="fr-FR" sz="1800" b="1" dirty="0">
                <a:solidFill>
                  <a:schemeClr val="tx1"/>
                </a:solidFill>
              </a:rPr>
              <a:t> in Europe ( BRUSSELS) and </a:t>
            </a:r>
            <a:r>
              <a:rPr lang="fr-FR" sz="1800" b="1" dirty="0" err="1">
                <a:solidFill>
                  <a:schemeClr val="tx1"/>
                </a:solidFill>
              </a:rPr>
              <a:t>also</a:t>
            </a:r>
            <a:r>
              <a:rPr lang="fr-FR" sz="1800" b="1" dirty="0">
                <a:solidFill>
                  <a:schemeClr val="tx1"/>
                </a:solidFill>
              </a:rPr>
              <a:t> an  </a:t>
            </a:r>
            <a:r>
              <a:rPr lang="fr-FR" sz="1800" b="1" dirty="0" err="1">
                <a:solidFill>
                  <a:schemeClr val="tx1"/>
                </a:solidFill>
              </a:rPr>
              <a:t>easy</a:t>
            </a:r>
            <a:r>
              <a:rPr lang="fr-FR" sz="1800" b="1" dirty="0">
                <a:solidFill>
                  <a:schemeClr val="tx1"/>
                </a:solidFill>
              </a:rPr>
              <a:t> to </a:t>
            </a:r>
            <a:r>
              <a:rPr lang="fr-FR" sz="1800" b="1" dirty="0" err="1">
                <a:solidFill>
                  <a:schemeClr val="tx1"/>
                </a:solidFill>
              </a:rPr>
              <a:t>reach</a:t>
            </a:r>
            <a:r>
              <a:rPr lang="fr-FR" sz="1800" b="1" dirty="0">
                <a:solidFill>
                  <a:schemeClr val="tx1"/>
                </a:solidFill>
              </a:rPr>
              <a:t> </a:t>
            </a:r>
            <a:r>
              <a:rPr lang="fr-FR" sz="1800" b="1" dirty="0" err="1">
                <a:solidFill>
                  <a:schemeClr val="tx1"/>
                </a:solidFill>
              </a:rPr>
              <a:t>facility</a:t>
            </a:r>
            <a:r>
              <a:rPr lang="fr-FR" sz="1800" b="1" dirty="0">
                <a:solidFill>
                  <a:schemeClr val="tx1"/>
                </a:solidFill>
              </a:rPr>
              <a:t> in the USA  (RENO, NV)</a:t>
            </a:r>
          </a:p>
          <a:p>
            <a:endParaRPr lang="fr-FR" sz="1600" b="1" dirty="0">
              <a:solidFill>
                <a:schemeClr val="tx1"/>
              </a:solidFill>
            </a:endParaRPr>
          </a:p>
          <a:p>
            <a:endParaRPr lang="fr-FR" sz="525" dirty="0">
              <a:solidFill>
                <a:schemeClr val="tx1">
                  <a:lumMod val="65000"/>
                  <a:lumOff val="35000"/>
                </a:schemeClr>
              </a:solidFill>
            </a:endParaRPr>
          </a:p>
        </p:txBody>
      </p:sp>
      <p:sp>
        <p:nvSpPr>
          <p:cNvPr id="18" name="TextBox 61"/>
          <p:cNvSpPr txBox="1"/>
          <p:nvPr/>
        </p:nvSpPr>
        <p:spPr>
          <a:xfrm>
            <a:off x="1235000" y="142553"/>
            <a:ext cx="6387283" cy="461793"/>
          </a:xfrm>
          <a:prstGeom prst="rect">
            <a:avLst/>
          </a:prstGeom>
          <a:noFill/>
        </p:spPr>
        <p:txBody>
          <a:bodyPr wrap="square" tIns="0" rIns="0" bIns="0">
            <a:spAutoFit/>
          </a:bodyPr>
          <a:lstStyle/>
          <a:p>
            <a:pPr algn="ctr" defTabSz="685846">
              <a:defRPr/>
            </a:pPr>
            <a:r>
              <a:rPr lang="en-US" sz="3001" b="1" spc="150" dirty="0">
                <a:gradFill flip="none" rotWithShape="1">
                  <a:gsLst>
                    <a:gs pos="57000">
                      <a:schemeClr val="accent4"/>
                    </a:gs>
                    <a:gs pos="9000">
                      <a:schemeClr val="accent2"/>
                    </a:gs>
                  </a:gsLst>
                  <a:lin ang="900000" scaled="0"/>
                  <a:tileRect/>
                </a:gradFill>
                <a:latin typeface="Calibri" charset="0"/>
                <a:ea typeface="Calibri" charset="0"/>
                <a:cs typeface="Calibri" charset="0"/>
              </a:rPr>
              <a:t>Summary of the phage-based test</a:t>
            </a:r>
          </a:p>
        </p:txBody>
      </p:sp>
      <p:pic>
        <p:nvPicPr>
          <p:cNvPr id="19" name="Picture 18">
            <a:extLst>
              <a:ext uri="{FF2B5EF4-FFF2-40B4-BE49-F238E27FC236}">
                <a16:creationId xmlns:a16="http://schemas.microsoft.com/office/drawing/2014/main" id="{2BCD97E8-C8AF-436C-ABD9-F0A97C2B2AED}"/>
              </a:ext>
            </a:extLst>
          </p:cNvPr>
          <p:cNvPicPr>
            <a:picLocks noChangeAspect="1"/>
          </p:cNvPicPr>
          <p:nvPr/>
        </p:nvPicPr>
        <p:blipFill>
          <a:blip r:embed="rId3"/>
          <a:stretch>
            <a:fillRect/>
          </a:stretch>
        </p:blipFill>
        <p:spPr>
          <a:xfrm>
            <a:off x="7221139" y="6156225"/>
            <a:ext cx="916701" cy="559223"/>
          </a:xfrm>
          <a:prstGeom prst="rect">
            <a:avLst/>
          </a:prstGeom>
        </p:spPr>
      </p:pic>
      <p:pic>
        <p:nvPicPr>
          <p:cNvPr id="20" name="Picture 19">
            <a:extLst>
              <a:ext uri="{FF2B5EF4-FFF2-40B4-BE49-F238E27FC236}">
                <a16:creationId xmlns:a16="http://schemas.microsoft.com/office/drawing/2014/main" id="{2BCD97E8-C8AF-436C-ABD9-F0A97C2B2AED}"/>
              </a:ext>
            </a:extLst>
          </p:cNvPr>
          <p:cNvPicPr>
            <a:picLocks noChangeAspect="1"/>
          </p:cNvPicPr>
          <p:nvPr/>
        </p:nvPicPr>
        <p:blipFill>
          <a:blip r:embed="rId3"/>
          <a:stretch>
            <a:fillRect/>
          </a:stretch>
        </p:blipFill>
        <p:spPr>
          <a:xfrm>
            <a:off x="-254208" y="-141556"/>
            <a:ext cx="916701" cy="568217"/>
          </a:xfrm>
          <a:prstGeom prst="rect">
            <a:avLst/>
          </a:prstGeom>
        </p:spPr>
      </p:pic>
      <p:sp>
        <p:nvSpPr>
          <p:cNvPr id="2" name="ZoneTexte 1">
            <a:extLst>
              <a:ext uri="{FF2B5EF4-FFF2-40B4-BE49-F238E27FC236}">
                <a16:creationId xmlns:a16="http://schemas.microsoft.com/office/drawing/2014/main" id="{093197C4-2BAD-A943-8E5B-C2390457CF31}"/>
              </a:ext>
            </a:extLst>
          </p:cNvPr>
          <p:cNvSpPr txBox="1"/>
          <p:nvPr/>
        </p:nvSpPr>
        <p:spPr>
          <a:xfrm>
            <a:off x="317374" y="3194729"/>
            <a:ext cx="7957195" cy="400110"/>
          </a:xfrm>
          <a:prstGeom prst="rect">
            <a:avLst/>
          </a:prstGeom>
          <a:noFill/>
        </p:spPr>
        <p:txBody>
          <a:bodyPr wrap="square" rtlCol="0">
            <a:spAutoFit/>
          </a:bodyPr>
          <a:lstStyle/>
          <a:p>
            <a:r>
              <a:rPr lang="fr-FR" sz="2000" b="1" dirty="0"/>
              <a:t> 		IN VIVO AMPLIFICATION SYSTEM   </a:t>
            </a:r>
          </a:p>
        </p:txBody>
      </p:sp>
    </p:spTree>
    <p:extLst>
      <p:ext uri="{BB962C8B-B14F-4D97-AF65-F5344CB8AC3E}">
        <p14:creationId xmlns:p14="http://schemas.microsoft.com/office/powerpoint/2010/main" val="24083671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fade">
                                      <p:cBhvr>
                                        <p:cTn id="10" dur="500"/>
                                        <p:tgtEl>
                                          <p:spTgt spid="4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4" grpId="0"/>
      <p:bldP spid="4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6200" y="0"/>
            <a:ext cx="9220200" cy="161582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300" b="1" i="0" u="none" strike="noStrike" kern="1200" cap="none" spc="0" normalizeH="0" baseline="0" noProof="0" dirty="0">
                <a:ln>
                  <a:noFill/>
                </a:ln>
                <a:solidFill>
                  <a:prstClr val="black"/>
                </a:solidFill>
                <a:effectLst/>
                <a:uLnTx/>
                <a:uFillTx/>
                <a:latin typeface="Calibri"/>
                <a:ea typeface="+mn-ea"/>
                <a:cs typeface="+mn-cs"/>
              </a:rPr>
              <a:t>Comparison</a:t>
            </a:r>
            <a:r>
              <a:rPr kumimoji="0" lang="en-GB" sz="3300" b="1" i="0" u="none" strike="noStrike" kern="1200" cap="none" spc="0" normalizeH="0" noProof="0" dirty="0">
                <a:ln>
                  <a:noFill/>
                </a:ln>
                <a:solidFill>
                  <a:prstClr val="black"/>
                </a:solidFill>
                <a:effectLst/>
                <a:uLnTx/>
                <a:uFillTx/>
                <a:latin typeface="Calibri"/>
                <a:ea typeface="+mn-ea"/>
                <a:cs typeface="+mn-cs"/>
              </a:rPr>
              <a:t> of </a:t>
            </a:r>
            <a:r>
              <a:rPr kumimoji="0" lang="en-GB" sz="3300" b="1" i="0" u="none" strike="noStrike" kern="1200" cap="none" spc="0" normalizeH="0" noProof="0" dirty="0" err="1">
                <a:ln>
                  <a:noFill/>
                </a:ln>
                <a:solidFill>
                  <a:prstClr val="black"/>
                </a:solidFill>
                <a:effectLst/>
                <a:uLnTx/>
                <a:uFillTx/>
                <a:latin typeface="Calibri"/>
                <a:ea typeface="+mn-ea"/>
                <a:cs typeface="+mn-cs"/>
              </a:rPr>
              <a:t>GeneProof</a:t>
            </a:r>
            <a:r>
              <a:rPr kumimoji="0" lang="en-GB" sz="3300" b="1" i="0" u="none" strike="noStrike" kern="1200" cap="none" spc="0" normalizeH="0" noProof="0" dirty="0">
                <a:ln>
                  <a:noFill/>
                </a:ln>
                <a:solidFill>
                  <a:prstClr val="black"/>
                </a:solidFill>
                <a:effectLst/>
                <a:uLnTx/>
                <a:uFillTx/>
                <a:latin typeface="Calibri"/>
                <a:ea typeface="+mn-ea"/>
                <a:cs typeface="+mn-cs"/>
              </a:rPr>
              <a:t> (commercial PCR)</a:t>
            </a:r>
            <a:r>
              <a:rPr lang="en-GB" sz="3300" b="1" dirty="0">
                <a:solidFill>
                  <a:prstClr val="black"/>
                </a:solidFill>
                <a:latin typeface="Calibri"/>
              </a:rPr>
              <a:t> </a:t>
            </a:r>
            <a:r>
              <a:rPr kumimoji="0" lang="en-GB" sz="3300" b="1" i="0" u="none" strike="noStrike" kern="1200" cap="none" spc="0" normalizeH="0" noProof="0" dirty="0">
                <a:ln>
                  <a:noFill/>
                </a:ln>
                <a:solidFill>
                  <a:prstClr val="black"/>
                </a:solidFill>
                <a:effectLst/>
                <a:uLnTx/>
                <a:uFillTx/>
                <a:latin typeface="Calibri"/>
                <a:ea typeface="+mn-ea"/>
                <a:cs typeface="+mn-cs"/>
              </a:rPr>
              <a:t>and phage tests to determine </a:t>
            </a:r>
            <a:r>
              <a:rPr kumimoji="0" lang="en-GB" sz="3300" b="1" i="1" u="none" strike="noStrike" kern="1200" cap="none" spc="0" normalizeH="0" noProof="0" dirty="0">
                <a:ln>
                  <a:noFill/>
                </a:ln>
                <a:solidFill>
                  <a:prstClr val="black"/>
                </a:solidFill>
                <a:effectLst/>
                <a:uLnTx/>
                <a:uFillTx/>
                <a:latin typeface="Calibri"/>
                <a:ea typeface="+mn-ea"/>
                <a:cs typeface="+mn-cs"/>
              </a:rPr>
              <a:t>Borrelia</a:t>
            </a:r>
            <a:r>
              <a:rPr kumimoji="0" lang="en-GB" sz="3300" b="1" i="0" u="none" strike="noStrike" kern="1200" cap="none" spc="0" normalizeH="0" noProof="0" dirty="0">
                <a:ln>
                  <a:noFill/>
                </a:ln>
                <a:solidFill>
                  <a:prstClr val="black"/>
                </a:solidFill>
                <a:effectLst/>
                <a:uLnTx/>
                <a:uFillTx/>
                <a:latin typeface="Calibri"/>
                <a:ea typeface="+mn-ea"/>
                <a:cs typeface="+mn-cs"/>
              </a:rPr>
              <a:t> presence: Results from 66 patients within the 96-patient cohort </a:t>
            </a:r>
            <a:endParaRPr kumimoji="0" lang="en-GB" sz="3300" b="1" i="0" u="none" strike="noStrike" kern="1200" cap="none" spc="0" normalizeH="0" baseline="0" noProof="0" dirty="0">
              <a:ln>
                <a:noFill/>
              </a:ln>
              <a:solidFill>
                <a:prstClr val="black"/>
              </a:solidFill>
              <a:effectLst/>
              <a:uLnTx/>
              <a:uFillTx/>
              <a:latin typeface="Calibri"/>
              <a:ea typeface="+mn-ea"/>
              <a:cs typeface="+mn-cs"/>
            </a:endParaRPr>
          </a:p>
        </p:txBody>
      </p:sp>
      <p:graphicFrame>
        <p:nvGraphicFramePr>
          <p:cNvPr id="4" name="Chart 3">
            <a:extLst>
              <a:ext uri="{FF2B5EF4-FFF2-40B4-BE49-F238E27FC236}">
                <a16:creationId xmlns:a16="http://schemas.microsoft.com/office/drawing/2014/main" id="{00000000-0008-0000-0000-000003000000}"/>
              </a:ext>
            </a:extLst>
          </p:cNvPr>
          <p:cNvGraphicFramePr>
            <a:graphicFrameLocks/>
          </p:cNvGraphicFramePr>
          <p:nvPr/>
        </p:nvGraphicFramePr>
        <p:xfrm>
          <a:off x="0" y="3429000"/>
          <a:ext cx="9296400" cy="3429000"/>
        </p:xfrm>
        <a:graphic>
          <a:graphicData uri="http://schemas.openxmlformats.org/drawingml/2006/chart">
            <c:chart xmlns:c="http://schemas.openxmlformats.org/drawingml/2006/chart" xmlns:r="http://schemas.openxmlformats.org/officeDocument/2006/relationships" r:id="rId2"/>
          </a:graphicData>
        </a:graphic>
      </p:graphicFrame>
      <p:sp>
        <p:nvSpPr>
          <p:cNvPr id="5" name="Rectangle 4"/>
          <p:cNvSpPr/>
          <p:nvPr/>
        </p:nvSpPr>
        <p:spPr>
          <a:xfrm>
            <a:off x="0" y="1676400"/>
            <a:ext cx="9144000" cy="1673022"/>
          </a:xfrm>
          <a:prstGeom prst="rect">
            <a:avLst/>
          </a:prstGeom>
        </p:spPr>
        <p:txBody>
          <a:bodyPr wrap="square">
            <a:spAutoFit/>
          </a:bodyPr>
          <a:lstStyle/>
          <a:p>
            <a:pPr>
              <a:lnSpc>
                <a:spcPct val="107000"/>
              </a:lnSpc>
              <a:spcAft>
                <a:spcPts val="800"/>
              </a:spcAft>
            </a:pPr>
            <a:r>
              <a:rPr lang="en-GB" sz="2400" dirty="0">
                <a:latin typeface="Calibri" panose="020F0502020204030204" pitchFamily="34" charset="0"/>
                <a:ea typeface="DengXian"/>
                <a:cs typeface="Times New Roman" panose="02020603050405020304" pitchFamily="18" charset="0"/>
              </a:rPr>
              <a:t>66 patients were random selected from the 96-patient cohort. Nine patients showed both </a:t>
            </a:r>
            <a:r>
              <a:rPr lang="en-GB" sz="2400" dirty="0" err="1">
                <a:latin typeface="Calibri" panose="020F0502020204030204" pitchFamily="34" charset="0"/>
                <a:ea typeface="DengXian"/>
                <a:cs typeface="Times New Roman" panose="02020603050405020304" pitchFamily="18" charset="0"/>
              </a:rPr>
              <a:t>GeneProof</a:t>
            </a:r>
            <a:r>
              <a:rPr lang="en-GB" sz="2400" dirty="0">
                <a:latin typeface="Calibri" panose="020F0502020204030204" pitchFamily="34" charset="0"/>
                <a:ea typeface="DengXian"/>
                <a:cs typeface="Times New Roman" panose="02020603050405020304" pitchFamily="18" charset="0"/>
              </a:rPr>
              <a:t> and phage positive, while 54 patients showed phage positive and </a:t>
            </a:r>
            <a:r>
              <a:rPr lang="en-GB" sz="2400" dirty="0" err="1">
                <a:latin typeface="Calibri" panose="020F0502020204030204" pitchFamily="34" charset="0"/>
                <a:ea typeface="DengXian"/>
                <a:cs typeface="Times New Roman" panose="02020603050405020304" pitchFamily="18" charset="0"/>
              </a:rPr>
              <a:t>GeneProof</a:t>
            </a:r>
            <a:r>
              <a:rPr lang="en-GB" sz="2400" dirty="0">
                <a:latin typeface="Calibri" panose="020F0502020204030204" pitchFamily="34" charset="0"/>
                <a:ea typeface="DengXian"/>
                <a:cs typeface="Times New Roman" panose="02020603050405020304" pitchFamily="18" charset="0"/>
              </a:rPr>
              <a:t> negative. 3 patients showed negative for both tests. </a:t>
            </a:r>
            <a:endParaRPr lang="en-GB" sz="2400" dirty="0">
              <a:highlight>
                <a:srgbClr val="FFFF00"/>
              </a:highlight>
              <a:latin typeface="Calibri" panose="020F0502020204030204" pitchFamily="34" charset="0"/>
              <a:ea typeface="DengXian"/>
              <a:cs typeface="Times New Roman" panose="02020603050405020304" pitchFamily="18" charset="0"/>
            </a:endParaRPr>
          </a:p>
        </p:txBody>
      </p:sp>
      <p:sp>
        <p:nvSpPr>
          <p:cNvPr id="6" name="Rectangle 5"/>
          <p:cNvSpPr/>
          <p:nvPr/>
        </p:nvSpPr>
        <p:spPr>
          <a:xfrm>
            <a:off x="11723" y="4362623"/>
            <a:ext cx="1207477" cy="1504777"/>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p:cNvSpPr/>
          <p:nvPr/>
        </p:nvSpPr>
        <p:spPr>
          <a:xfrm>
            <a:off x="1266092" y="5115011"/>
            <a:ext cx="7192108" cy="533400"/>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Oval 7"/>
          <p:cNvSpPr/>
          <p:nvPr/>
        </p:nvSpPr>
        <p:spPr>
          <a:xfrm>
            <a:off x="8505092" y="5085703"/>
            <a:ext cx="562708" cy="5334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extBox 1"/>
          <p:cNvSpPr txBox="1"/>
          <p:nvPr/>
        </p:nvSpPr>
        <p:spPr>
          <a:xfrm>
            <a:off x="0" y="5867400"/>
            <a:ext cx="9067800" cy="381000"/>
          </a:xfrm>
          <a:prstGeom prst="rect">
            <a:avLst/>
          </a:prstGeom>
          <a:noFill/>
        </p:spPr>
        <p:txBody>
          <a:bodyPr wrap="square" rtlCol="0">
            <a:spAutoFit/>
          </a:bodyPr>
          <a:lstStyle/>
          <a:p>
            <a:r>
              <a:rPr lang="en-GB" dirty="0"/>
              <a:t>   </a:t>
            </a:r>
            <a:r>
              <a:rPr lang="en-GB" dirty="0">
                <a:solidFill>
                  <a:schemeClr val="accent3"/>
                </a:solidFill>
              </a:rPr>
              <a:t>9                                                                                 </a:t>
            </a:r>
            <a:r>
              <a:rPr lang="en-GB" dirty="0">
                <a:solidFill>
                  <a:schemeClr val="accent1"/>
                </a:solidFill>
              </a:rPr>
              <a:t>54                                                                            </a:t>
            </a:r>
            <a:r>
              <a:rPr lang="en-GB" dirty="0"/>
              <a:t>3</a:t>
            </a:r>
            <a:r>
              <a:rPr lang="en-GB" dirty="0">
                <a:solidFill>
                  <a:schemeClr val="accent3"/>
                </a:solidFill>
              </a:rPr>
              <a:t>                                                                              </a:t>
            </a:r>
          </a:p>
        </p:txBody>
      </p:sp>
    </p:spTree>
    <p:extLst>
      <p:ext uri="{BB962C8B-B14F-4D97-AF65-F5344CB8AC3E}">
        <p14:creationId xmlns:p14="http://schemas.microsoft.com/office/powerpoint/2010/main" val="2210225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3">
            <a:extLst>
              <a:ext uri="{FF2B5EF4-FFF2-40B4-BE49-F238E27FC236}">
                <a16:creationId xmlns:a16="http://schemas.microsoft.com/office/drawing/2014/main" id="{9409EFFF-755D-F044-8D2C-88640BE681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2205038"/>
            <a:ext cx="5040312"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18" name="Picture 2">
            <a:extLst>
              <a:ext uri="{FF2B5EF4-FFF2-40B4-BE49-F238E27FC236}">
                <a16:creationId xmlns:a16="http://schemas.microsoft.com/office/drawing/2014/main" id="{5DB6612D-ED74-FE45-B83D-3B057EE972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188913"/>
            <a:ext cx="971550"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ight Arrow 6">
            <a:extLst>
              <a:ext uri="{FF2B5EF4-FFF2-40B4-BE49-F238E27FC236}">
                <a16:creationId xmlns:a16="http://schemas.microsoft.com/office/drawing/2014/main" id="{5790AF7F-3A40-AA46-A1D3-5BAFFB3FBC91}"/>
              </a:ext>
            </a:extLst>
          </p:cNvPr>
          <p:cNvSpPr/>
          <p:nvPr/>
        </p:nvSpPr>
        <p:spPr>
          <a:xfrm>
            <a:off x="1331913" y="1196975"/>
            <a:ext cx="1368425" cy="287338"/>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TextBox 7">
            <a:extLst>
              <a:ext uri="{FF2B5EF4-FFF2-40B4-BE49-F238E27FC236}">
                <a16:creationId xmlns:a16="http://schemas.microsoft.com/office/drawing/2014/main" id="{034975D9-2F45-E94C-B8AF-60E054972870}"/>
              </a:ext>
            </a:extLst>
          </p:cNvPr>
          <p:cNvSpPr txBox="1">
            <a:spLocks noChangeArrowheads="1"/>
          </p:cNvSpPr>
          <p:nvPr/>
        </p:nvSpPr>
        <p:spPr bwMode="auto">
          <a:xfrm>
            <a:off x="2987675" y="836613"/>
            <a:ext cx="223202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fr-FR" sz="1800" b="1">
                <a:solidFill>
                  <a:srgbClr val="FF0000"/>
                </a:solidFill>
                <a:latin typeface="Times New Roman" panose="02020603050405020304" pitchFamily="18" charset="0"/>
              </a:rPr>
              <a:t>Manual DNA Phenol/Chloroform extraction</a:t>
            </a:r>
          </a:p>
        </p:txBody>
      </p:sp>
      <p:sp>
        <p:nvSpPr>
          <p:cNvPr id="9" name="Right Arrow 8">
            <a:extLst>
              <a:ext uri="{FF2B5EF4-FFF2-40B4-BE49-F238E27FC236}">
                <a16:creationId xmlns:a16="http://schemas.microsoft.com/office/drawing/2014/main" id="{774C4421-2E54-3445-BB35-47C773187307}"/>
              </a:ext>
            </a:extLst>
          </p:cNvPr>
          <p:cNvSpPr/>
          <p:nvPr/>
        </p:nvSpPr>
        <p:spPr>
          <a:xfrm>
            <a:off x="5292725" y="1196975"/>
            <a:ext cx="1366838" cy="287338"/>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366" name="AutoShape 4" descr="RÃ©sultat de recherche d'images pour &quot;FAST7500 PCR&quot;">
            <a:extLst>
              <a:ext uri="{FF2B5EF4-FFF2-40B4-BE49-F238E27FC236}">
                <a16:creationId xmlns:a16="http://schemas.microsoft.com/office/drawing/2014/main" id="{DF824ABF-D6C3-3E4B-B1F6-64E6DBC2204C}"/>
              </a:ext>
            </a:extLst>
          </p:cNvPr>
          <p:cNvSpPr>
            <a:spLocks noChangeAspect="1" noChangeArrowheads="1"/>
          </p:cNvSpPr>
          <p:nvPr/>
        </p:nvSpPr>
        <p:spPr bwMode="auto">
          <a:xfrm>
            <a:off x="168275"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US" altLang="fr-FR" sz="2400">
              <a:latin typeface="Times New Roman" panose="02020603050405020304" pitchFamily="18" charset="0"/>
            </a:endParaRPr>
          </a:p>
        </p:txBody>
      </p:sp>
      <p:sp>
        <p:nvSpPr>
          <p:cNvPr id="15367" name="AutoShape 6" descr="RÃ©sultat de recherche d'images pour &quot;FAST7500 PCR&quot;">
            <a:extLst>
              <a:ext uri="{FF2B5EF4-FFF2-40B4-BE49-F238E27FC236}">
                <a16:creationId xmlns:a16="http://schemas.microsoft.com/office/drawing/2014/main" id="{A8D8854B-91F9-2849-BD7C-5AAEB27B90F1}"/>
              </a:ext>
            </a:extLst>
          </p:cNvPr>
          <p:cNvSpPr>
            <a:spLocks noChangeAspect="1" noChangeArrowheads="1"/>
          </p:cNvSpPr>
          <p:nvPr/>
        </p:nvSpPr>
        <p:spPr bwMode="auto">
          <a:xfrm>
            <a:off x="168275"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US" altLang="fr-FR" sz="2400">
              <a:latin typeface="Times New Roman" panose="02020603050405020304" pitchFamily="18" charset="0"/>
            </a:endParaRPr>
          </a:p>
        </p:txBody>
      </p:sp>
      <p:sp>
        <p:nvSpPr>
          <p:cNvPr id="15368" name="AutoShape 8" descr="RÃ©sultat de recherche d'images pour &quot;FAST7500 PCR&quot;">
            <a:extLst>
              <a:ext uri="{FF2B5EF4-FFF2-40B4-BE49-F238E27FC236}">
                <a16:creationId xmlns:a16="http://schemas.microsoft.com/office/drawing/2014/main" id="{F4F722AB-1ACC-AE46-B95A-B86CD36C6D19}"/>
              </a:ext>
            </a:extLst>
          </p:cNvPr>
          <p:cNvSpPr>
            <a:spLocks noChangeAspect="1" noChangeArrowheads="1"/>
          </p:cNvSpPr>
          <p:nvPr/>
        </p:nvSpPr>
        <p:spPr bwMode="auto">
          <a:xfrm>
            <a:off x="168275"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US" altLang="fr-FR" sz="2400">
              <a:latin typeface="Times New Roman" panose="02020603050405020304" pitchFamily="18" charset="0"/>
            </a:endParaRPr>
          </a:p>
        </p:txBody>
      </p:sp>
      <p:pic>
        <p:nvPicPr>
          <p:cNvPr id="34826" name="Picture 10" descr="RÃ©sultat de recherche d'images pour &quot;FAST7500 PCR&quot;">
            <a:extLst>
              <a:ext uri="{FF2B5EF4-FFF2-40B4-BE49-F238E27FC236}">
                <a16:creationId xmlns:a16="http://schemas.microsoft.com/office/drawing/2014/main" id="{92AD3EA4-3C37-8448-8E32-19BD7BED96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59563" y="260350"/>
            <a:ext cx="2143125"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a:extLst>
              <a:ext uri="{FF2B5EF4-FFF2-40B4-BE49-F238E27FC236}">
                <a16:creationId xmlns:a16="http://schemas.microsoft.com/office/drawing/2014/main" id="{A2AAF447-93F2-8C4D-AA4A-8EA5A5AE17CB}"/>
              </a:ext>
            </a:extLst>
          </p:cNvPr>
          <p:cNvSpPr txBox="1">
            <a:spLocks noChangeArrowheads="1"/>
          </p:cNvSpPr>
          <p:nvPr/>
        </p:nvSpPr>
        <p:spPr bwMode="auto">
          <a:xfrm>
            <a:off x="6443663" y="2195513"/>
            <a:ext cx="22320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fr-FR" sz="1800" b="1">
                <a:solidFill>
                  <a:srgbClr val="FF0000"/>
                </a:solidFill>
                <a:latin typeface="Times New Roman" panose="02020603050405020304" pitchFamily="18" charset="0"/>
              </a:rPr>
              <a:t>3 different qPCR s</a:t>
            </a:r>
          </a:p>
        </p:txBody>
      </p:sp>
      <p:sp>
        <p:nvSpPr>
          <p:cNvPr id="15" name="Rounded Rectangle 14">
            <a:extLst>
              <a:ext uri="{FF2B5EF4-FFF2-40B4-BE49-F238E27FC236}">
                <a16:creationId xmlns:a16="http://schemas.microsoft.com/office/drawing/2014/main" id="{7BA0C451-C324-4448-8A26-B6786BA49FE1}"/>
              </a:ext>
            </a:extLst>
          </p:cNvPr>
          <p:cNvSpPr/>
          <p:nvPr/>
        </p:nvSpPr>
        <p:spPr>
          <a:xfrm>
            <a:off x="3635375" y="2276475"/>
            <a:ext cx="2449513" cy="1584325"/>
          </a:xfrm>
          <a:prstGeom prst="roundRect">
            <a:avLst/>
          </a:prstGeom>
          <a:noFill/>
          <a:ln>
            <a:solidFill>
              <a:srgbClr val="0000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 name="Rounded Rectangle 15">
            <a:extLst>
              <a:ext uri="{FF2B5EF4-FFF2-40B4-BE49-F238E27FC236}">
                <a16:creationId xmlns:a16="http://schemas.microsoft.com/office/drawing/2014/main" id="{9395A530-F764-9B44-BF46-2C97B5516652}"/>
              </a:ext>
            </a:extLst>
          </p:cNvPr>
          <p:cNvSpPr/>
          <p:nvPr/>
        </p:nvSpPr>
        <p:spPr>
          <a:xfrm>
            <a:off x="2916238" y="4149725"/>
            <a:ext cx="2447925" cy="2374900"/>
          </a:xfrm>
          <a:prstGeom prst="roundRect">
            <a:avLst/>
          </a:prstGeom>
          <a:noFill/>
          <a:ln>
            <a:solidFill>
              <a:srgbClr val="0000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Rounded Rectangle 16">
            <a:extLst>
              <a:ext uri="{FF2B5EF4-FFF2-40B4-BE49-F238E27FC236}">
                <a16:creationId xmlns:a16="http://schemas.microsoft.com/office/drawing/2014/main" id="{B5834A9A-8CA1-F840-BA23-EE428D8FE12C}"/>
              </a:ext>
            </a:extLst>
          </p:cNvPr>
          <p:cNvSpPr/>
          <p:nvPr/>
        </p:nvSpPr>
        <p:spPr>
          <a:xfrm>
            <a:off x="3563938" y="3852863"/>
            <a:ext cx="2447925" cy="296862"/>
          </a:xfrm>
          <a:prstGeom prst="roundRect">
            <a:avLst/>
          </a:prstGeom>
          <a:noFill/>
          <a:ln>
            <a:solidFill>
              <a:srgbClr val="0000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 name="Rectangle 17">
            <a:extLst>
              <a:ext uri="{FF2B5EF4-FFF2-40B4-BE49-F238E27FC236}">
                <a16:creationId xmlns:a16="http://schemas.microsoft.com/office/drawing/2014/main" id="{F34F19FE-B709-904D-B000-C7AD2E475A2F}"/>
              </a:ext>
            </a:extLst>
          </p:cNvPr>
          <p:cNvSpPr/>
          <p:nvPr/>
        </p:nvSpPr>
        <p:spPr>
          <a:xfrm>
            <a:off x="3563938" y="6021388"/>
            <a:ext cx="647700" cy="2159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379" name="Title 1">
            <a:extLst>
              <a:ext uri="{FF2B5EF4-FFF2-40B4-BE49-F238E27FC236}">
                <a16:creationId xmlns:a16="http://schemas.microsoft.com/office/drawing/2014/main" id="{29052808-3974-3449-9834-D7AFB506C017}"/>
              </a:ext>
            </a:extLst>
          </p:cNvPr>
          <p:cNvSpPr>
            <a:spLocks noGrp="1"/>
          </p:cNvSpPr>
          <p:nvPr>
            <p:ph type="title"/>
          </p:nvPr>
        </p:nvSpPr>
        <p:spPr>
          <a:xfrm>
            <a:off x="179388" y="-242888"/>
            <a:ext cx="8229600" cy="1439863"/>
          </a:xfrm>
        </p:spPr>
        <p:txBody>
          <a:bodyPr/>
          <a:lstStyle/>
          <a:p>
            <a:r>
              <a:rPr lang="en-US" altLang="nl-BE" sz="2800" b="1" dirty="0">
                <a:solidFill>
                  <a:srgbClr val="0033CC"/>
                </a:solidFill>
              </a:rPr>
              <a:t>Phelix Phage Test Procedure </a:t>
            </a:r>
            <a:br>
              <a:rPr lang="nl-BE" altLang="nl-BE" sz="2800" b="1" dirty="0">
                <a:solidFill>
                  <a:srgbClr val="0033CC"/>
                </a:solidFill>
              </a:rPr>
            </a:br>
            <a:endParaRPr lang="nl-BE" altLang="nl-BE" sz="2800" b="1" dirty="0">
              <a:solidFill>
                <a:srgbClr val="0033CC"/>
              </a:solidFill>
            </a:endParaRPr>
          </a:p>
        </p:txBody>
      </p:sp>
      <p:pic>
        <p:nvPicPr>
          <p:cNvPr id="19" name="Picture 2">
            <a:extLst>
              <a:ext uri="{FF2B5EF4-FFF2-40B4-BE49-F238E27FC236}">
                <a16:creationId xmlns:a16="http://schemas.microsoft.com/office/drawing/2014/main" id="{DDB720FD-8602-3043-85D9-EBE0839E9692}"/>
              </a:ext>
            </a:extLst>
          </p:cNvPr>
          <p:cNvPicPr>
            <a:picLocks noGrp="1" noChangeAspect="1" noChangeArrowheads="1"/>
          </p:cNvPicPr>
          <p:nvPr>
            <p:ph idx="4294967295"/>
          </p:nvPr>
        </p:nvPicPr>
        <p:blipFill>
          <a:blip r:embed="rId5">
            <a:extLst>
              <a:ext uri="{28A0092B-C50C-407E-A947-70E740481C1C}">
                <a14:useLocalDpi xmlns:a14="http://schemas.microsoft.com/office/drawing/2010/main" val="0"/>
              </a:ext>
            </a:extLst>
          </a:blip>
          <a:srcRect/>
          <a:stretch>
            <a:fillRect/>
          </a:stretch>
        </p:blipFill>
        <p:spPr>
          <a:xfrm>
            <a:off x="6418263" y="3716338"/>
            <a:ext cx="2725737" cy="1800225"/>
          </a:xfrm>
          <a:noFill/>
        </p:spPr>
      </p:pic>
      <p:sp>
        <p:nvSpPr>
          <p:cNvPr id="20" name="Oval 19">
            <a:extLst>
              <a:ext uri="{FF2B5EF4-FFF2-40B4-BE49-F238E27FC236}">
                <a16:creationId xmlns:a16="http://schemas.microsoft.com/office/drawing/2014/main" id="{581987FF-EDB4-7A46-A740-058CF94286D5}"/>
              </a:ext>
            </a:extLst>
          </p:cNvPr>
          <p:cNvSpPr/>
          <p:nvPr/>
        </p:nvSpPr>
        <p:spPr>
          <a:xfrm>
            <a:off x="7451725" y="4005263"/>
            <a:ext cx="1692275" cy="719137"/>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 name="Down Arrow 20">
            <a:extLst>
              <a:ext uri="{FF2B5EF4-FFF2-40B4-BE49-F238E27FC236}">
                <a16:creationId xmlns:a16="http://schemas.microsoft.com/office/drawing/2014/main" id="{B18542D5-899C-BE49-A90D-E10F5E526E13}"/>
              </a:ext>
            </a:extLst>
          </p:cNvPr>
          <p:cNvSpPr/>
          <p:nvPr/>
        </p:nvSpPr>
        <p:spPr>
          <a:xfrm>
            <a:off x="8675688" y="4724400"/>
            <a:ext cx="217487" cy="1368425"/>
          </a:xfrm>
          <a:prstGeom prst="down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 name="TextBox 21">
            <a:extLst>
              <a:ext uri="{FF2B5EF4-FFF2-40B4-BE49-F238E27FC236}">
                <a16:creationId xmlns:a16="http://schemas.microsoft.com/office/drawing/2014/main" id="{4406A08E-72B3-1B48-851D-D935CE3830C2}"/>
              </a:ext>
            </a:extLst>
          </p:cNvPr>
          <p:cNvSpPr txBox="1">
            <a:spLocks noChangeArrowheads="1"/>
          </p:cNvSpPr>
          <p:nvPr/>
        </p:nvSpPr>
        <p:spPr bwMode="auto">
          <a:xfrm>
            <a:off x="6227763" y="6092825"/>
            <a:ext cx="288131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fr-FR" sz="1800" b="1" dirty="0">
                <a:solidFill>
                  <a:srgbClr val="FF0000"/>
                </a:solidFill>
                <a:latin typeface="Times New Roman" panose="02020603050405020304" pitchFamily="18" charset="0"/>
              </a:rPr>
              <a:t>Confirmatory sequencing for positive-like samples</a:t>
            </a:r>
          </a:p>
        </p:txBody>
      </p:sp>
    </p:spTree>
    <p:extLst>
      <p:ext uri="{BB962C8B-B14F-4D97-AF65-F5344CB8AC3E}">
        <p14:creationId xmlns:p14="http://schemas.microsoft.com/office/powerpoint/2010/main" val="543440009"/>
      </p:ext>
    </p:extLst>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4818"/>
                                        </p:tgtEl>
                                        <p:attrNameLst>
                                          <p:attrName>style.visibility</p:attrName>
                                        </p:attrNameLst>
                                      </p:cBhvr>
                                      <p:to>
                                        <p:strVal val="visible"/>
                                      </p:to>
                                    </p:set>
                                    <p:animEffect transition="in" filter="blinds(horizontal)">
                                      <p:cBhvr>
                                        <p:cTn id="7" dur="500"/>
                                        <p:tgtEl>
                                          <p:spTgt spid="3481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1000"/>
                                        <p:tgtEl>
                                          <p:spTgt spid="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 presetClass="entr" presetSubtype="10" fill="hold" nodeType="clickEffect">
                                  <p:stCondLst>
                                    <p:cond delay="0"/>
                                  </p:stCondLst>
                                  <p:childTnLst>
                                    <p:set>
                                      <p:cBhvr>
                                        <p:cTn id="26" dur="1" fill="hold">
                                          <p:stCondLst>
                                            <p:cond delay="0"/>
                                          </p:stCondLst>
                                        </p:cTn>
                                        <p:tgtEl>
                                          <p:spTgt spid="34826"/>
                                        </p:tgtEl>
                                        <p:attrNameLst>
                                          <p:attrName>style.visibility</p:attrName>
                                        </p:attrNameLst>
                                      </p:cBhvr>
                                      <p:to>
                                        <p:strVal val="visible"/>
                                      </p:to>
                                    </p:set>
                                    <p:animEffect transition="in" filter="checkerboard(across)">
                                      <p:cBhvr>
                                        <p:cTn id="27" dur="500"/>
                                        <p:tgtEl>
                                          <p:spTgt spid="34826"/>
                                        </p:tgtEl>
                                      </p:cBhvr>
                                    </p:animEffect>
                                  </p:childTnLst>
                                </p:cTn>
                              </p:par>
                            </p:childTnLst>
                          </p:cTn>
                        </p:par>
                        <p:par>
                          <p:cTn id="28" fill="hold" nodeType="afterGroup">
                            <p:stCondLst>
                              <p:cond delay="500"/>
                            </p:stCondLst>
                            <p:childTnLst>
                              <p:par>
                                <p:cTn id="29" presetID="3" presetClass="entr" presetSubtype="10" fill="hold" grpId="0" nodeType="after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blinds(horizontal)">
                                      <p:cBhvr>
                                        <p:cTn id="31" dur="500"/>
                                        <p:tgtEl>
                                          <p:spTgt spid="14"/>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3" presetClass="entr" presetSubtype="10" fill="hold"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blinds(horizontal)">
                                      <p:cBhvr>
                                        <p:cTn id="36" dur="500"/>
                                        <p:tgtEl>
                                          <p:spTgt spid="5"/>
                                        </p:tgtEl>
                                      </p:cBhvr>
                                    </p:animEffect>
                                  </p:childTnLst>
                                </p:cTn>
                              </p:par>
                              <p:par>
                                <p:cTn id="37" presetID="1" presetClass="entr" presetSubtype="0"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5" presetClass="entr" presetSubtype="1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checkerboard(across)">
                                      <p:cBhvr>
                                        <p:cTn id="43" dur="500"/>
                                        <p:tgtEl>
                                          <p:spTgt spid="15"/>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5" presetClass="entr" presetSubtype="10" fill="hold" grpId="0" nodeType="click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checkerboard(across)">
                                      <p:cBhvr>
                                        <p:cTn id="48" dur="500"/>
                                        <p:tgtEl>
                                          <p:spTgt spid="17"/>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5" presetClass="entr" presetSubtype="10" fill="hold" grpId="0" nodeType="click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checkerboard(across)">
                                      <p:cBhvr>
                                        <p:cTn id="53" dur="500"/>
                                        <p:tgtEl>
                                          <p:spTgt spid="16"/>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4" presetClass="entr" presetSubtype="16" fill="hold" nodeType="click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box(in)">
                                      <p:cBhvr>
                                        <p:cTn id="58" dur="500"/>
                                        <p:tgtEl>
                                          <p:spTgt spid="19"/>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5" presetClass="entr" presetSubtype="10" fill="hold" grpId="0" nodeType="clickEffect">
                                  <p:stCondLst>
                                    <p:cond delay="0"/>
                                  </p:stCondLst>
                                  <p:childTnLst>
                                    <p:set>
                                      <p:cBhvr>
                                        <p:cTn id="62" dur="1" fill="hold">
                                          <p:stCondLst>
                                            <p:cond delay="0"/>
                                          </p:stCondLst>
                                        </p:cTn>
                                        <p:tgtEl>
                                          <p:spTgt spid="20"/>
                                        </p:tgtEl>
                                        <p:attrNameLst>
                                          <p:attrName>style.visibility</p:attrName>
                                        </p:attrNameLst>
                                      </p:cBhvr>
                                      <p:to>
                                        <p:strVal val="visible"/>
                                      </p:to>
                                    </p:set>
                                    <p:animEffect transition="in" filter="checkerboard(across)">
                                      <p:cBhvr>
                                        <p:cTn id="63" dur="500"/>
                                        <p:tgtEl>
                                          <p:spTgt spid="20"/>
                                        </p:tgtEl>
                                      </p:cBhvr>
                                    </p:animEffect>
                                  </p:childTnLst>
                                </p:cTn>
                              </p:par>
                            </p:childTnLst>
                          </p:cTn>
                        </p:par>
                        <p:par>
                          <p:cTn id="64" fill="hold" nodeType="afterGroup">
                            <p:stCondLst>
                              <p:cond delay="500"/>
                            </p:stCondLst>
                            <p:childTnLst>
                              <p:par>
                                <p:cTn id="65" presetID="22" presetClass="entr" presetSubtype="1" fill="hold" grpId="0" nodeType="afterEffect">
                                  <p:stCondLst>
                                    <p:cond delay="0"/>
                                  </p:stCondLst>
                                  <p:childTnLst>
                                    <p:set>
                                      <p:cBhvr>
                                        <p:cTn id="66" dur="1" fill="hold">
                                          <p:stCondLst>
                                            <p:cond delay="0"/>
                                          </p:stCondLst>
                                        </p:cTn>
                                        <p:tgtEl>
                                          <p:spTgt spid="21"/>
                                        </p:tgtEl>
                                        <p:attrNameLst>
                                          <p:attrName>style.visibility</p:attrName>
                                        </p:attrNameLst>
                                      </p:cBhvr>
                                      <p:to>
                                        <p:strVal val="visible"/>
                                      </p:to>
                                    </p:set>
                                    <p:animEffect transition="in" filter="wipe(up)">
                                      <p:cBhvr>
                                        <p:cTn id="67" dur="500"/>
                                        <p:tgtEl>
                                          <p:spTgt spid="21"/>
                                        </p:tgtEl>
                                      </p:cBhvr>
                                    </p:animEffect>
                                  </p:childTnLst>
                                </p:cTn>
                              </p:par>
                            </p:childTnLst>
                          </p:cTn>
                        </p:par>
                        <p:par>
                          <p:cTn id="68" fill="hold" nodeType="afterGroup">
                            <p:stCondLst>
                              <p:cond delay="1000"/>
                            </p:stCondLst>
                            <p:childTnLst>
                              <p:par>
                                <p:cTn id="69" presetID="2" presetClass="entr" presetSubtype="4" fill="hold" grpId="0" nodeType="afterEffect">
                                  <p:stCondLst>
                                    <p:cond delay="0"/>
                                  </p:stCondLst>
                                  <p:childTnLst>
                                    <p:set>
                                      <p:cBhvr>
                                        <p:cTn id="70" dur="1" fill="hold">
                                          <p:stCondLst>
                                            <p:cond delay="0"/>
                                          </p:stCondLst>
                                        </p:cTn>
                                        <p:tgtEl>
                                          <p:spTgt spid="22"/>
                                        </p:tgtEl>
                                        <p:attrNameLst>
                                          <p:attrName>style.visibility</p:attrName>
                                        </p:attrNameLst>
                                      </p:cBhvr>
                                      <p:to>
                                        <p:strVal val="visible"/>
                                      </p:to>
                                    </p:set>
                                    <p:anim calcmode="lin" valueType="num">
                                      <p:cBhvr additive="base">
                                        <p:cTn id="71" dur="500" fill="hold"/>
                                        <p:tgtEl>
                                          <p:spTgt spid="22"/>
                                        </p:tgtEl>
                                        <p:attrNameLst>
                                          <p:attrName>ppt_x</p:attrName>
                                        </p:attrNameLst>
                                      </p:cBhvr>
                                      <p:tavLst>
                                        <p:tav tm="0">
                                          <p:val>
                                            <p:strVal val="#ppt_x"/>
                                          </p:val>
                                        </p:tav>
                                        <p:tav tm="100000">
                                          <p:val>
                                            <p:strVal val="#ppt_x"/>
                                          </p:val>
                                        </p:tav>
                                      </p:tavLst>
                                    </p:anim>
                                    <p:anim calcmode="lin" valueType="num">
                                      <p:cBhvr additive="base">
                                        <p:cTn id="7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animBg="1"/>
      <p:bldP spid="14" grpId="0"/>
      <p:bldP spid="15" grpId="0" animBg="1"/>
      <p:bldP spid="16" grpId="0" animBg="1"/>
      <p:bldP spid="17" grpId="0" animBg="1"/>
      <p:bldP spid="18" grpId="0" animBg="1"/>
      <p:bldP spid="20" grpId="0" animBg="1"/>
      <p:bldP spid="21" grpId="0" animBg="1"/>
      <p:bldP spid="22" grpId="0"/>
    </p:bld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361" name="Content Placeholder 3">
            <a:extLst>
              <a:ext uri="{FF2B5EF4-FFF2-40B4-BE49-F238E27FC236}">
                <a16:creationId xmlns:a16="http://schemas.microsoft.com/office/drawing/2014/main" id="{3D2B64FB-1FEE-E543-95F2-42CCA0F5077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835150" y="96838"/>
            <a:ext cx="5400675" cy="3979862"/>
          </a:xfrm>
        </p:spPr>
      </p:pic>
      <p:pic>
        <p:nvPicPr>
          <p:cNvPr id="15362" name="Picture 4">
            <a:extLst>
              <a:ext uri="{FF2B5EF4-FFF2-40B4-BE49-F238E27FC236}">
                <a16:creationId xmlns:a16="http://schemas.microsoft.com/office/drawing/2014/main" id="{A04A7A67-FEA3-774B-8B04-E0F91ACDBE8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42988" y="4365625"/>
            <a:ext cx="7273925" cy="214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6">
            <a:extLst>
              <a:ext uri="{FF2B5EF4-FFF2-40B4-BE49-F238E27FC236}">
                <a16:creationId xmlns:a16="http://schemas.microsoft.com/office/drawing/2014/main" id="{86EF344D-8FC9-804F-AB82-952884427A6F}"/>
              </a:ext>
            </a:extLst>
          </p:cNvPr>
          <p:cNvGrpSpPr>
            <a:grpSpLocks/>
          </p:cNvGrpSpPr>
          <p:nvPr/>
        </p:nvGrpSpPr>
        <p:grpSpPr bwMode="auto">
          <a:xfrm>
            <a:off x="900113" y="1844675"/>
            <a:ext cx="7559675" cy="3384550"/>
            <a:chOff x="899592" y="1844824"/>
            <a:chExt cx="7560840" cy="3384376"/>
          </a:xfrm>
        </p:grpSpPr>
        <p:sp>
          <p:nvSpPr>
            <p:cNvPr id="6" name="Round Single Corner Rectangle 5">
              <a:extLst>
                <a:ext uri="{FF2B5EF4-FFF2-40B4-BE49-F238E27FC236}">
                  <a16:creationId xmlns:a16="http://schemas.microsoft.com/office/drawing/2014/main" id="{0F592D65-CED9-5042-A8CD-82B445300E3A}"/>
                </a:ext>
              </a:extLst>
            </p:cNvPr>
            <p:cNvSpPr/>
            <p:nvPr/>
          </p:nvSpPr>
          <p:spPr>
            <a:xfrm>
              <a:off x="899592" y="4292623"/>
              <a:ext cx="7560840" cy="936577"/>
            </a:xfrm>
            <a:prstGeom prst="round1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0" name="Straight Arrow Connector 9">
              <a:extLst>
                <a:ext uri="{FF2B5EF4-FFF2-40B4-BE49-F238E27FC236}">
                  <a16:creationId xmlns:a16="http://schemas.microsoft.com/office/drawing/2014/main" id="{D7C79C2E-E1F5-3843-9719-9F0558ADE166}"/>
                </a:ext>
              </a:extLst>
            </p:cNvPr>
            <p:cNvCxnSpPr/>
            <p:nvPr/>
          </p:nvCxnSpPr>
          <p:spPr>
            <a:xfrm flipV="1">
              <a:off x="5508814" y="1844824"/>
              <a:ext cx="1656018" cy="2376366"/>
            </a:xfrm>
            <a:prstGeom prst="straightConnector1">
              <a:avLst/>
            </a:prstGeom>
            <a:ln w="28575">
              <a:solidFill>
                <a:srgbClr val="00B0F0"/>
              </a:solidFill>
              <a:tailEnd type="arrow"/>
            </a:ln>
          </p:spPr>
          <p:style>
            <a:lnRef idx="1">
              <a:schemeClr val="accent1"/>
            </a:lnRef>
            <a:fillRef idx="0">
              <a:schemeClr val="accent1"/>
            </a:fillRef>
            <a:effectRef idx="0">
              <a:schemeClr val="accent1"/>
            </a:effectRef>
            <a:fontRef idx="minor">
              <a:schemeClr val="tx1"/>
            </a:fontRef>
          </p:style>
        </p:cxnSp>
        <p:sp>
          <p:nvSpPr>
            <p:cNvPr id="13" name="Rounded Rectangle 12">
              <a:extLst>
                <a:ext uri="{FF2B5EF4-FFF2-40B4-BE49-F238E27FC236}">
                  <a16:creationId xmlns:a16="http://schemas.microsoft.com/office/drawing/2014/main" id="{CA059D93-4306-A441-9447-759E4CDD31CA}"/>
                </a:ext>
              </a:extLst>
            </p:cNvPr>
            <p:cNvSpPr/>
            <p:nvPr/>
          </p:nvSpPr>
          <p:spPr>
            <a:xfrm>
              <a:off x="3492379" y="4221190"/>
              <a:ext cx="2375266" cy="936577"/>
            </a:xfrm>
            <a:prstGeom prst="round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7" name="Group 18">
            <a:extLst>
              <a:ext uri="{FF2B5EF4-FFF2-40B4-BE49-F238E27FC236}">
                <a16:creationId xmlns:a16="http://schemas.microsoft.com/office/drawing/2014/main" id="{77F64424-02C4-C749-B3FC-8DDF7BEE5140}"/>
              </a:ext>
            </a:extLst>
          </p:cNvPr>
          <p:cNvGrpSpPr>
            <a:grpSpLocks/>
          </p:cNvGrpSpPr>
          <p:nvPr/>
        </p:nvGrpSpPr>
        <p:grpSpPr bwMode="auto">
          <a:xfrm>
            <a:off x="900113" y="2205038"/>
            <a:ext cx="7559675" cy="4537075"/>
            <a:chOff x="899592" y="2204864"/>
            <a:chExt cx="7560840" cy="4536504"/>
          </a:xfrm>
        </p:grpSpPr>
        <p:sp>
          <p:nvSpPr>
            <p:cNvPr id="15" name="Rectangle 14">
              <a:extLst>
                <a:ext uri="{FF2B5EF4-FFF2-40B4-BE49-F238E27FC236}">
                  <a16:creationId xmlns:a16="http://schemas.microsoft.com/office/drawing/2014/main" id="{BCF820F0-01B9-A942-8017-BF10F594E238}"/>
                </a:ext>
              </a:extLst>
            </p:cNvPr>
            <p:cNvSpPr/>
            <p:nvPr/>
          </p:nvSpPr>
          <p:spPr>
            <a:xfrm>
              <a:off x="899592" y="5733432"/>
              <a:ext cx="7560840" cy="936507"/>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 name="Rounded Rectangle 15">
              <a:extLst>
                <a:ext uri="{FF2B5EF4-FFF2-40B4-BE49-F238E27FC236}">
                  <a16:creationId xmlns:a16="http://schemas.microsoft.com/office/drawing/2014/main" id="{8E088D79-1605-0248-BFE7-DA212D01F0BE}"/>
                </a:ext>
              </a:extLst>
            </p:cNvPr>
            <p:cNvSpPr/>
            <p:nvPr/>
          </p:nvSpPr>
          <p:spPr>
            <a:xfrm>
              <a:off x="3492379" y="5733432"/>
              <a:ext cx="2375266" cy="1007936"/>
            </a:xfrm>
            <a:prstGeom prst="round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8" name="Straight Arrow Connector 17">
              <a:extLst>
                <a:ext uri="{FF2B5EF4-FFF2-40B4-BE49-F238E27FC236}">
                  <a16:creationId xmlns:a16="http://schemas.microsoft.com/office/drawing/2014/main" id="{7AE3AC78-3317-F04B-81A0-B4023C44A455}"/>
                </a:ext>
              </a:extLst>
            </p:cNvPr>
            <p:cNvCxnSpPr/>
            <p:nvPr/>
          </p:nvCxnSpPr>
          <p:spPr>
            <a:xfrm flipV="1">
              <a:off x="5867644" y="2204864"/>
              <a:ext cx="288970" cy="3744441"/>
            </a:xfrm>
            <a:prstGeom prst="straightConnector1">
              <a:avLst/>
            </a:prstGeom>
            <a:ln w="28575">
              <a:solidFill>
                <a:srgbClr val="7030A0"/>
              </a:solidFill>
              <a:tailEnd type="arrow"/>
            </a:ln>
          </p:spPr>
          <p:style>
            <a:lnRef idx="1">
              <a:schemeClr val="accent1"/>
            </a:lnRef>
            <a:fillRef idx="0">
              <a:schemeClr val="accent1"/>
            </a:fillRef>
            <a:effectRef idx="0">
              <a:schemeClr val="accent1"/>
            </a:effectRef>
            <a:fontRef idx="minor">
              <a:schemeClr val="tx1"/>
            </a:fontRef>
          </p:style>
        </p:cxnSp>
      </p:grpSp>
      <p:sp>
        <p:nvSpPr>
          <p:cNvPr id="21" name="Rounded Rectangle 20">
            <a:extLst>
              <a:ext uri="{FF2B5EF4-FFF2-40B4-BE49-F238E27FC236}">
                <a16:creationId xmlns:a16="http://schemas.microsoft.com/office/drawing/2014/main" id="{AFED6D85-0538-BC44-8F3B-4953604D82AC}"/>
              </a:ext>
            </a:extLst>
          </p:cNvPr>
          <p:cNvSpPr/>
          <p:nvPr/>
        </p:nvSpPr>
        <p:spPr>
          <a:xfrm>
            <a:off x="755650" y="4076700"/>
            <a:ext cx="2663825" cy="278130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 name="TextBox 21">
            <a:extLst>
              <a:ext uri="{FF2B5EF4-FFF2-40B4-BE49-F238E27FC236}">
                <a16:creationId xmlns:a16="http://schemas.microsoft.com/office/drawing/2014/main" id="{3AAAD100-9DFE-474F-80A6-FE22938F7082}"/>
              </a:ext>
            </a:extLst>
          </p:cNvPr>
          <p:cNvSpPr txBox="1">
            <a:spLocks noChangeArrowheads="1"/>
          </p:cNvSpPr>
          <p:nvPr/>
        </p:nvSpPr>
        <p:spPr bwMode="auto">
          <a:xfrm>
            <a:off x="198438" y="3716338"/>
            <a:ext cx="13493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fr-FR" sz="2400" b="1">
                <a:latin typeface="Times New Roman" panose="02020603050405020304" pitchFamily="18" charset="0"/>
              </a:rPr>
              <a:t>B. burgd</a:t>
            </a:r>
          </a:p>
        </p:txBody>
      </p:sp>
      <p:sp>
        <p:nvSpPr>
          <p:cNvPr id="23" name="TextBox 22">
            <a:extLst>
              <a:ext uri="{FF2B5EF4-FFF2-40B4-BE49-F238E27FC236}">
                <a16:creationId xmlns:a16="http://schemas.microsoft.com/office/drawing/2014/main" id="{FF048C2F-F959-C141-82F9-812BE3D0878B}"/>
              </a:ext>
            </a:extLst>
          </p:cNvPr>
          <p:cNvSpPr txBox="1">
            <a:spLocks noChangeArrowheads="1"/>
          </p:cNvSpPr>
          <p:nvPr/>
        </p:nvSpPr>
        <p:spPr bwMode="auto">
          <a:xfrm>
            <a:off x="3871913" y="3830638"/>
            <a:ext cx="11922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fr-FR" sz="2400" b="1">
                <a:latin typeface="Times New Roman" panose="02020603050405020304" pitchFamily="18" charset="0"/>
              </a:rPr>
              <a:t>B. miya</a:t>
            </a:r>
          </a:p>
        </p:txBody>
      </p:sp>
      <p:sp>
        <p:nvSpPr>
          <p:cNvPr id="24" name="TextBox 23">
            <a:extLst>
              <a:ext uri="{FF2B5EF4-FFF2-40B4-BE49-F238E27FC236}">
                <a16:creationId xmlns:a16="http://schemas.microsoft.com/office/drawing/2014/main" id="{DFCF1AE2-D038-4544-B1A3-23BAD17E1F9E}"/>
              </a:ext>
            </a:extLst>
          </p:cNvPr>
          <p:cNvSpPr txBox="1">
            <a:spLocks noChangeArrowheads="1"/>
          </p:cNvSpPr>
          <p:nvPr/>
        </p:nvSpPr>
        <p:spPr bwMode="auto">
          <a:xfrm>
            <a:off x="7573963" y="3716338"/>
            <a:ext cx="15351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fr-FR" sz="2400" b="1">
                <a:latin typeface="Times New Roman" panose="02020603050405020304" pitchFamily="18" charset="0"/>
              </a:rPr>
              <a:t>B. hermsii</a:t>
            </a:r>
          </a:p>
        </p:txBody>
      </p:sp>
      <p:sp>
        <p:nvSpPr>
          <p:cNvPr id="25" name="Rounded Rectangle 24">
            <a:extLst>
              <a:ext uri="{FF2B5EF4-FFF2-40B4-BE49-F238E27FC236}">
                <a16:creationId xmlns:a16="http://schemas.microsoft.com/office/drawing/2014/main" id="{6A96B690-41B9-A149-B3D0-D18ABDF44199}"/>
              </a:ext>
            </a:extLst>
          </p:cNvPr>
          <p:cNvSpPr/>
          <p:nvPr/>
        </p:nvSpPr>
        <p:spPr>
          <a:xfrm>
            <a:off x="5867400" y="4076700"/>
            <a:ext cx="2665413" cy="278130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370" name="ZoneTexte 1">
            <a:extLst>
              <a:ext uri="{FF2B5EF4-FFF2-40B4-BE49-F238E27FC236}">
                <a16:creationId xmlns:a16="http://schemas.microsoft.com/office/drawing/2014/main" id="{0EB9B9C2-3B3C-7E40-8F01-7D310DF07788}"/>
              </a:ext>
            </a:extLst>
          </p:cNvPr>
          <p:cNvSpPr txBox="1">
            <a:spLocks noChangeArrowheads="1"/>
          </p:cNvSpPr>
          <p:nvPr/>
        </p:nvSpPr>
        <p:spPr bwMode="auto">
          <a:xfrm>
            <a:off x="684213" y="476250"/>
            <a:ext cx="59039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r>
              <a:rPr lang="fr-FR" altLang="fr-FR"/>
              <a:t>       PCR Phages sensitivity and specificity </a:t>
            </a:r>
          </a:p>
        </p:txBody>
      </p:sp>
    </p:spTree>
    <p:extLst>
      <p:ext uri="{BB962C8B-B14F-4D97-AF65-F5344CB8AC3E}">
        <p14:creationId xmlns:p14="http://schemas.microsoft.com/office/powerpoint/2010/main" val="20956556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ox(in)">
                                      <p:cBhvr>
                                        <p:cTn id="7" dur="500"/>
                                        <p:tgtEl>
                                          <p:spTgt spid="21"/>
                                        </p:tgtEl>
                                      </p:cBhvr>
                                    </p:animEffect>
                                  </p:childTnLst>
                                </p:cTn>
                              </p:par>
                              <p:par>
                                <p:cTn id="8" presetID="1"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4" presetClass="entr" presetSubtype="16"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box(in)">
                                      <p:cBhvr>
                                        <p:cTn id="14" dur="500"/>
                                        <p:tgtEl>
                                          <p:spTgt spid="25"/>
                                        </p:tgtEl>
                                      </p:cBhvr>
                                    </p:animEffect>
                                  </p:childTnLst>
                                </p:cTn>
                              </p:par>
                              <p:par>
                                <p:cTn id="15" presetID="1"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4" presetClass="entr" presetSubtype="32"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box(out)">
                                      <p:cBhvr>
                                        <p:cTn id="25" dur="500"/>
                                        <p:tgtEl>
                                          <p:spTgt spid="3"/>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4" presetClass="entr" presetSubtype="32"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ox(out)">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p:bldP spid="23" grpId="0"/>
      <p:bldP spid="24" grpId="0"/>
      <p:bldP spid="2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42900" y="0"/>
            <a:ext cx="8458200" cy="1905000"/>
          </a:xfrm>
          <a:solidFill>
            <a:schemeClr val="accent1"/>
          </a:solidFill>
          <a:ln>
            <a:solidFill>
              <a:schemeClr val="accent1"/>
            </a:solidFill>
          </a:ln>
        </p:spPr>
        <p:txBody>
          <a:bodyPr>
            <a:normAutofit fontScale="90000"/>
          </a:bodyPr>
          <a:lstStyle/>
          <a:p>
            <a:r>
              <a:rPr lang="en-GB" b="1" dirty="0">
                <a:solidFill>
                  <a:schemeClr val="bg1"/>
                </a:solidFill>
                <a:latin typeface="Calibri" panose="020F0502020204030204" pitchFamily="34" charset="0"/>
                <a:ea typeface="DengXian" panose="02010600030101010101" pitchFamily="2" charset="-122"/>
              </a:rPr>
              <a:t>  Future </a:t>
            </a:r>
            <a:r>
              <a:rPr lang="en-GB" sz="3200" b="1" dirty="0">
                <a:solidFill>
                  <a:schemeClr val="bg1"/>
                </a:solidFill>
                <a:latin typeface="Calibri" panose="020F0502020204030204" pitchFamily="34" charset="0"/>
                <a:ea typeface="DengXian" panose="02010600030101010101" pitchFamily="2" charset="-122"/>
              </a:rPr>
              <a:t>objectives </a:t>
            </a:r>
            <a:r>
              <a:rPr lang="en-GB" sz="3200" b="1" dirty="0"/>
              <a:t>: Develop phage endolysin-based products targeting Borrelia, Bartonella, Mycoplasma, and Rickettsia infections</a:t>
            </a:r>
            <a:r>
              <a:rPr lang="en-GB" b="1" dirty="0">
                <a:solidFill>
                  <a:schemeClr val="bg1"/>
                </a:solidFill>
              </a:rPr>
              <a:t>. </a:t>
            </a:r>
            <a:r>
              <a:rPr lang="en-GB" b="1" dirty="0">
                <a:solidFill>
                  <a:schemeClr val="bg1"/>
                </a:solidFill>
                <a:latin typeface="Calibri" panose="020F0502020204030204" pitchFamily="34" charset="0"/>
                <a:ea typeface="DengXian" panose="02010600030101010101" pitchFamily="2" charset="-122"/>
              </a:rPr>
              <a:t> </a:t>
            </a:r>
            <a:endParaRPr lang="en-GB" b="1" dirty="0">
              <a:solidFill>
                <a:schemeClr val="bg1"/>
              </a:solidFill>
            </a:endParaRPr>
          </a:p>
        </p:txBody>
      </p:sp>
      <p:sp>
        <p:nvSpPr>
          <p:cNvPr id="5" name="Content Placeholder 4"/>
          <p:cNvSpPr>
            <a:spLocks noGrp="1"/>
          </p:cNvSpPr>
          <p:nvPr>
            <p:ph type="body" idx="1"/>
          </p:nvPr>
        </p:nvSpPr>
        <p:spPr>
          <a:xfrm>
            <a:off x="0" y="1981199"/>
            <a:ext cx="9144000" cy="5019207"/>
          </a:xfrm>
        </p:spPr>
        <p:style>
          <a:lnRef idx="1">
            <a:schemeClr val="accent1"/>
          </a:lnRef>
          <a:fillRef idx="2">
            <a:schemeClr val="accent1"/>
          </a:fillRef>
          <a:effectRef idx="1">
            <a:schemeClr val="accent1"/>
          </a:effectRef>
          <a:fontRef idx="minor">
            <a:schemeClr val="dk1"/>
          </a:fontRef>
        </p:style>
        <p:txBody>
          <a:bodyPr>
            <a:noAutofit/>
          </a:bodyPr>
          <a:lstStyle/>
          <a:p>
            <a:r>
              <a:rPr lang="en-GB" sz="2800" b="1" dirty="0"/>
              <a:t>We have identified Borrelia phage endolysins and</a:t>
            </a:r>
            <a:r>
              <a:rPr lang="en-GB" sz="2800" dirty="0"/>
              <a:t> are testing their anti-Borrelia activity in lab using our ‘in-house’ spot test method. A clear kill zone is  revealed with positive results. The same methodology will be applied to analyse </a:t>
            </a:r>
            <a:r>
              <a:rPr lang="en-GB" sz="2800" dirty="0" err="1"/>
              <a:t>Bartonella</a:t>
            </a:r>
            <a:r>
              <a:rPr lang="en-GB" sz="2800" dirty="0"/>
              <a:t>, Mycoplasma, Rickettsia genomes. Preliminary results showed that several copies of potential endolysins located in Bartonella genomes. Analysis will be conducted to confirm their identity before carrying out protein expression. </a:t>
            </a:r>
            <a:endParaRPr lang="fr-FR" sz="2800" dirty="0"/>
          </a:p>
          <a:p>
            <a:pPr marL="0" indent="0">
              <a:spcBef>
                <a:spcPts val="0"/>
              </a:spcBef>
              <a:buNone/>
            </a:pPr>
            <a:endParaRPr lang="en-GB" sz="2800" dirty="0">
              <a:solidFill>
                <a:schemeClr val="bg1"/>
              </a:solidFill>
            </a:endParaRPr>
          </a:p>
        </p:txBody>
      </p:sp>
    </p:spTree>
    <p:extLst>
      <p:ext uri="{BB962C8B-B14F-4D97-AF65-F5344CB8AC3E}">
        <p14:creationId xmlns:p14="http://schemas.microsoft.com/office/powerpoint/2010/main" val="1570366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2185214"/>
          </a:xfrm>
          <a:prstGeom prst="rect">
            <a:avLst/>
          </a:prstGeom>
          <a:noFill/>
        </p:spPr>
        <p:txBody>
          <a:bodyPr wrap="square" rtlCol="0">
            <a:spAutoFit/>
          </a:bodyPr>
          <a:lstStyle/>
          <a:p>
            <a:r>
              <a:rPr lang="en-GB" sz="4000" b="1" dirty="0"/>
              <a:t>Further developments</a:t>
            </a:r>
          </a:p>
          <a:p>
            <a:endParaRPr lang="en-GB" sz="3200" b="1" dirty="0">
              <a:solidFill>
                <a:schemeClr val="bg1"/>
              </a:solidFill>
            </a:endParaRPr>
          </a:p>
          <a:p>
            <a:pPr marL="457200" indent="-457200">
              <a:buFont typeface="Arial" panose="020B0604020202020204" pitchFamily="34" charset="0"/>
              <a:buChar char="•"/>
            </a:pPr>
            <a:endParaRPr lang="en-GB" sz="3200" dirty="0">
              <a:solidFill>
                <a:schemeClr val="bg1"/>
              </a:solidFill>
            </a:endParaRPr>
          </a:p>
          <a:p>
            <a:endParaRPr lang="en-GB" sz="3200" dirty="0">
              <a:solidFill>
                <a:schemeClr val="bg1"/>
              </a:solidFill>
            </a:endParaRPr>
          </a:p>
        </p:txBody>
      </p:sp>
      <p:pic>
        <p:nvPicPr>
          <p:cNvPr id="4" name="Image 3" descr="Variale sensititivity to an antibiotics">
            <a:extLst>
              <a:ext uri="{FF2B5EF4-FFF2-40B4-BE49-F238E27FC236}">
                <a16:creationId xmlns:a16="http://schemas.microsoft.com/office/drawing/2014/main" id="{091BE1EE-ED0F-F141-8E84-8BC101AD174D}"/>
              </a:ext>
            </a:extLst>
          </p:cNvPr>
          <p:cNvPicPr>
            <a:picLocks noChangeAspect="1"/>
          </p:cNvPicPr>
          <p:nvPr/>
        </p:nvPicPr>
        <p:blipFill>
          <a:blip r:embed="rId2"/>
          <a:stretch>
            <a:fillRect/>
          </a:stretch>
        </p:blipFill>
        <p:spPr>
          <a:xfrm>
            <a:off x="4690961" y="712916"/>
            <a:ext cx="3413134" cy="3762239"/>
          </a:xfrm>
          <a:prstGeom prst="rect">
            <a:avLst/>
          </a:prstGeom>
        </p:spPr>
      </p:pic>
      <p:sp>
        <p:nvSpPr>
          <p:cNvPr id="8" name="ZoneTexte 7">
            <a:extLst>
              <a:ext uri="{FF2B5EF4-FFF2-40B4-BE49-F238E27FC236}">
                <a16:creationId xmlns:a16="http://schemas.microsoft.com/office/drawing/2014/main" id="{E2A6E34B-4B2B-0749-8228-E171CA74A073}"/>
              </a:ext>
            </a:extLst>
          </p:cNvPr>
          <p:cNvSpPr txBox="1"/>
          <p:nvPr/>
        </p:nvSpPr>
        <p:spPr>
          <a:xfrm>
            <a:off x="0" y="4437924"/>
            <a:ext cx="14719965" cy="2308324"/>
          </a:xfrm>
          <a:prstGeom prst="rect">
            <a:avLst/>
          </a:prstGeom>
          <a:noFill/>
        </p:spPr>
        <p:txBody>
          <a:bodyPr wrap="square" rtlCol="0">
            <a:spAutoFit/>
          </a:bodyPr>
          <a:lstStyle/>
          <a:p>
            <a:r>
              <a:rPr lang="fr-FR" sz="1600" b="1" dirty="0"/>
              <a:t> The </a:t>
            </a:r>
            <a:r>
              <a:rPr lang="fr-FR" sz="1600" b="1" dirty="0" err="1"/>
              <a:t>antibiotic</a:t>
            </a:r>
            <a:r>
              <a:rPr lang="fr-FR" sz="1600" b="1" dirty="0"/>
              <a:t> </a:t>
            </a:r>
            <a:r>
              <a:rPr lang="fr-FR" sz="1600" b="1" dirty="0" err="1"/>
              <a:t>used</a:t>
            </a:r>
            <a:r>
              <a:rPr lang="fr-FR" sz="1600" b="1" dirty="0"/>
              <a:t> for </a:t>
            </a:r>
            <a:r>
              <a:rPr lang="fr-FR" sz="1600" b="1" dirty="0" err="1"/>
              <a:t>spotting</a:t>
            </a:r>
            <a:r>
              <a:rPr lang="fr-FR" sz="1600" b="1" dirty="0"/>
              <a:t> on the </a:t>
            </a:r>
            <a:r>
              <a:rPr lang="fr-FR" sz="1600" b="1" dirty="0" err="1"/>
              <a:t>Borrelia</a:t>
            </a:r>
            <a:r>
              <a:rPr lang="fr-FR" sz="1600" b="1" dirty="0"/>
              <a:t> </a:t>
            </a:r>
            <a:r>
              <a:rPr lang="fr-FR" sz="1600" b="1" dirty="0" err="1"/>
              <a:t>lawn</a:t>
            </a:r>
            <a:r>
              <a:rPr lang="fr-FR" sz="1600" b="1" dirty="0"/>
              <a:t> </a:t>
            </a:r>
            <a:r>
              <a:rPr lang="fr-FR" sz="1600" b="1" dirty="0" err="1"/>
              <a:t>were</a:t>
            </a:r>
            <a:r>
              <a:rPr lang="fr-FR" sz="1600" b="1" dirty="0"/>
              <a:t> 20 µl of </a:t>
            </a:r>
            <a:r>
              <a:rPr lang="fr-FR" sz="1600" b="1" dirty="0" err="1"/>
              <a:t>tetracycline</a:t>
            </a:r>
            <a:r>
              <a:rPr lang="fr-FR" sz="1600" b="1" dirty="0"/>
              <a:t> (100 mg/ml),</a:t>
            </a:r>
          </a:p>
          <a:p>
            <a:r>
              <a:rPr lang="fr-FR" sz="1600" b="1" dirty="0"/>
              <a:t> </a:t>
            </a:r>
            <a:r>
              <a:rPr lang="fr-FR" sz="1600" b="1" dirty="0" err="1"/>
              <a:t>Ampicillin</a:t>
            </a:r>
            <a:r>
              <a:rPr lang="fr-FR" sz="1600" b="1" dirty="0"/>
              <a:t> (100 mg/ml), </a:t>
            </a:r>
            <a:r>
              <a:rPr lang="fr-FR" sz="1600" b="1" dirty="0" err="1"/>
              <a:t>Kanamycin</a:t>
            </a:r>
            <a:r>
              <a:rPr lang="fr-FR" sz="1600" b="1" dirty="0"/>
              <a:t> (50 mg/ml),</a:t>
            </a:r>
          </a:p>
          <a:p>
            <a:r>
              <a:rPr lang="fr-FR" sz="1600" b="1" dirty="0"/>
              <a:t> and </a:t>
            </a:r>
            <a:r>
              <a:rPr lang="fr-FR" sz="1600" b="1" dirty="0" err="1"/>
              <a:t>Rifampicin</a:t>
            </a:r>
            <a:r>
              <a:rPr lang="fr-FR" sz="1600" b="1" dirty="0"/>
              <a:t> (25 mg/ml). </a:t>
            </a:r>
            <a:r>
              <a:rPr lang="fr-FR" sz="1600" b="1" dirty="0" err="1"/>
              <a:t>Interestingly</a:t>
            </a:r>
            <a:r>
              <a:rPr lang="fr-FR" sz="1600" b="1" dirty="0"/>
              <a:t>, </a:t>
            </a:r>
            <a:r>
              <a:rPr lang="fr-FR" sz="1600" b="1" dirty="0" err="1"/>
              <a:t>it</a:t>
            </a:r>
            <a:r>
              <a:rPr lang="fr-FR" sz="1600" b="1" dirty="0"/>
              <a:t> </a:t>
            </a:r>
            <a:r>
              <a:rPr lang="fr-FR" sz="1600" b="1" dirty="0" err="1"/>
              <a:t>seemed</a:t>
            </a:r>
            <a:r>
              <a:rPr lang="fr-FR" sz="1600" b="1" dirty="0"/>
              <a:t> </a:t>
            </a:r>
            <a:r>
              <a:rPr lang="fr-FR" sz="1600" b="1" dirty="0" err="1"/>
              <a:t>that</a:t>
            </a:r>
            <a:r>
              <a:rPr lang="fr-FR" sz="1600" b="1" dirty="0"/>
              <a:t> all the four </a:t>
            </a:r>
            <a:r>
              <a:rPr lang="fr-FR" sz="1600" b="1" dirty="0" err="1"/>
              <a:t>antibiotics</a:t>
            </a:r>
            <a:r>
              <a:rPr lang="fr-FR" sz="1600" b="1" dirty="0"/>
              <a:t> </a:t>
            </a:r>
            <a:r>
              <a:rPr lang="fr-FR" sz="1600" b="1" dirty="0" err="1"/>
              <a:t>used</a:t>
            </a:r>
            <a:r>
              <a:rPr lang="fr-FR" sz="1600" b="1" dirty="0"/>
              <a:t> </a:t>
            </a:r>
            <a:r>
              <a:rPr lang="fr-FR" sz="1600" b="1" dirty="0" err="1"/>
              <a:t>showed</a:t>
            </a:r>
            <a:r>
              <a:rPr lang="fr-FR" sz="1600" b="1" dirty="0"/>
              <a:t> </a:t>
            </a:r>
          </a:p>
          <a:p>
            <a:r>
              <a:rPr lang="fr-FR" sz="1600" b="1" dirty="0"/>
              <a:t>no </a:t>
            </a:r>
            <a:r>
              <a:rPr lang="fr-FR" sz="1600" b="1" dirty="0" err="1"/>
              <a:t>clear</a:t>
            </a:r>
            <a:r>
              <a:rPr lang="fr-FR" sz="1600" b="1" dirty="0"/>
              <a:t> </a:t>
            </a:r>
            <a:r>
              <a:rPr lang="fr-FR" sz="1600" b="1" dirty="0" err="1"/>
              <a:t>against</a:t>
            </a:r>
            <a:r>
              <a:rPr lang="fr-FR" sz="1600" b="1" dirty="0"/>
              <a:t> B </a:t>
            </a:r>
            <a:r>
              <a:rPr lang="fr-FR" sz="1600" b="1" dirty="0" err="1"/>
              <a:t>Spielmanii</a:t>
            </a:r>
            <a:r>
              <a:rPr lang="fr-FR" sz="1600" b="1" dirty="0"/>
              <a:t>. </a:t>
            </a:r>
            <a:br>
              <a:rPr lang="fr-FR" sz="1600" b="1" dirty="0"/>
            </a:br>
            <a:r>
              <a:rPr lang="fr-FR" sz="1600" b="1" dirty="0" err="1"/>
              <a:t>Kanamycin</a:t>
            </a:r>
            <a:r>
              <a:rPr lang="fr-FR" sz="1600" b="1" dirty="0"/>
              <a:t> </a:t>
            </a:r>
            <a:r>
              <a:rPr lang="fr-FR" sz="1600" b="1" dirty="0" err="1"/>
              <a:t>is</a:t>
            </a:r>
            <a:r>
              <a:rPr lang="fr-FR" sz="1600" b="1" dirty="0"/>
              <a:t> </a:t>
            </a:r>
            <a:r>
              <a:rPr lang="fr-FR" sz="1600" b="1" dirty="0" err="1"/>
              <a:t>much</a:t>
            </a:r>
            <a:r>
              <a:rPr lang="fr-FR" sz="1600" b="1" dirty="0"/>
              <a:t> </a:t>
            </a:r>
            <a:r>
              <a:rPr lang="fr-FR" sz="1600" b="1" dirty="0" err="1"/>
              <a:t>better</a:t>
            </a:r>
            <a:r>
              <a:rPr lang="fr-FR" sz="1600" b="1" dirty="0"/>
              <a:t> in </a:t>
            </a:r>
            <a:r>
              <a:rPr lang="fr-FR" sz="1600" b="1" dirty="0" err="1"/>
              <a:t>killing</a:t>
            </a:r>
            <a:r>
              <a:rPr lang="fr-FR" sz="1600" b="1" dirty="0"/>
              <a:t> </a:t>
            </a:r>
            <a:r>
              <a:rPr lang="fr-FR" sz="1600" b="1" dirty="0" err="1"/>
              <a:t>Borrelia</a:t>
            </a:r>
            <a:r>
              <a:rPr lang="fr-FR" sz="1600" b="1" dirty="0"/>
              <a:t> </a:t>
            </a:r>
            <a:r>
              <a:rPr lang="fr-FR" sz="1600" b="1" dirty="0" err="1"/>
              <a:t>burgdorferi</a:t>
            </a:r>
            <a:r>
              <a:rPr lang="fr-FR" sz="1600" b="1" dirty="0"/>
              <a:t> </a:t>
            </a:r>
            <a:r>
              <a:rPr lang="fr-FR" sz="1600" b="1" dirty="0" err="1"/>
              <a:t>than</a:t>
            </a:r>
            <a:r>
              <a:rPr lang="fr-FR" sz="1600" b="1" dirty="0"/>
              <a:t> </a:t>
            </a:r>
          </a:p>
          <a:p>
            <a:r>
              <a:rPr lang="fr-FR" sz="1600" b="1" dirty="0" err="1"/>
              <a:t>tetracyclin</a:t>
            </a:r>
            <a:r>
              <a:rPr lang="fr-FR" sz="1600" b="1" dirty="0"/>
              <a:t> and </a:t>
            </a:r>
            <a:r>
              <a:rPr lang="fr-FR" sz="1600" b="1" dirty="0" err="1"/>
              <a:t>Ampicillin</a:t>
            </a:r>
            <a:r>
              <a:rPr lang="fr-FR" sz="1600" b="1" dirty="0"/>
              <a:t>. </a:t>
            </a:r>
            <a:r>
              <a:rPr lang="fr-FR" sz="1600" b="1" dirty="0" err="1"/>
              <a:t>Rifampicin</a:t>
            </a:r>
            <a:r>
              <a:rPr lang="fr-FR" sz="1600" b="1" dirty="0"/>
              <a:t> has no visible </a:t>
            </a:r>
            <a:r>
              <a:rPr lang="fr-FR" sz="1600" b="1" dirty="0" err="1"/>
              <a:t>effect</a:t>
            </a:r>
            <a:r>
              <a:rPr lang="fr-FR" sz="1600" b="1" dirty="0"/>
              <a:t> </a:t>
            </a:r>
            <a:r>
              <a:rPr lang="fr-FR" sz="1600" b="1" dirty="0" err="1"/>
              <a:t>against</a:t>
            </a:r>
            <a:r>
              <a:rPr lang="fr-FR" sz="1600" b="1" dirty="0"/>
              <a:t> B. </a:t>
            </a:r>
            <a:r>
              <a:rPr lang="fr-FR" sz="1600" b="1" dirty="0" err="1"/>
              <a:t>burgdorferi</a:t>
            </a:r>
            <a:br>
              <a:rPr lang="fr-FR" sz="1600" b="1" dirty="0"/>
            </a:br>
            <a:r>
              <a:rPr lang="fr-FR" sz="1600" b="1" dirty="0" err="1"/>
              <a:t>Kanamycin</a:t>
            </a:r>
            <a:r>
              <a:rPr lang="fr-FR" sz="1600" b="1" dirty="0"/>
              <a:t> </a:t>
            </a:r>
            <a:r>
              <a:rPr lang="fr-FR" sz="1600" b="1" dirty="0" err="1"/>
              <a:t>was</a:t>
            </a:r>
            <a:r>
              <a:rPr lang="fr-FR" sz="1600" b="1" dirty="0"/>
              <a:t> </a:t>
            </a:r>
            <a:r>
              <a:rPr lang="fr-FR" sz="1600" b="1" dirty="0" err="1"/>
              <a:t>twice</a:t>
            </a:r>
            <a:r>
              <a:rPr lang="fr-FR" sz="1600" b="1" dirty="0"/>
              <a:t> as effective as </a:t>
            </a:r>
            <a:r>
              <a:rPr lang="fr-FR" sz="1600" b="1" dirty="0" err="1"/>
              <a:t>Rifampicin</a:t>
            </a:r>
            <a:r>
              <a:rPr lang="fr-FR" sz="1600" b="1" dirty="0"/>
              <a:t> in </a:t>
            </a:r>
            <a:r>
              <a:rPr lang="fr-FR" sz="1600" b="1" dirty="0" err="1"/>
              <a:t>killing</a:t>
            </a:r>
            <a:r>
              <a:rPr lang="fr-FR" sz="1600" b="1" dirty="0"/>
              <a:t> </a:t>
            </a:r>
            <a:r>
              <a:rPr lang="fr-FR" sz="1600" b="1" dirty="0" err="1"/>
              <a:t>Borrelia</a:t>
            </a:r>
            <a:r>
              <a:rPr lang="fr-FR" sz="1600" b="1" dirty="0"/>
              <a:t> </a:t>
            </a:r>
            <a:r>
              <a:rPr lang="fr-FR" sz="1600" b="1" dirty="0" err="1"/>
              <a:t>bisettii</a:t>
            </a:r>
            <a:r>
              <a:rPr lang="fr-FR" sz="1600" b="1" dirty="0"/>
              <a:t>, </a:t>
            </a:r>
            <a:r>
              <a:rPr lang="fr-FR" sz="1600" b="1" dirty="0" err="1"/>
              <a:t>while</a:t>
            </a:r>
            <a:r>
              <a:rPr lang="fr-FR" sz="1600" b="1" dirty="0"/>
              <a:t> </a:t>
            </a:r>
            <a:r>
              <a:rPr lang="fr-FR" sz="1600" b="1" dirty="0" err="1"/>
              <a:t>both</a:t>
            </a:r>
            <a:r>
              <a:rPr lang="fr-FR" sz="1600" b="1" dirty="0"/>
              <a:t> </a:t>
            </a:r>
            <a:r>
              <a:rPr lang="fr-FR" sz="1600" b="1" dirty="0" err="1"/>
              <a:t>Ampicillin</a:t>
            </a:r>
            <a:r>
              <a:rPr lang="fr-FR" sz="1600" b="1" dirty="0"/>
              <a:t> and </a:t>
            </a:r>
            <a:r>
              <a:rPr lang="fr-FR" sz="1600" b="1" dirty="0" err="1"/>
              <a:t>tetracycline</a:t>
            </a:r>
            <a:r>
              <a:rPr lang="fr-FR" sz="1600" b="1" dirty="0"/>
              <a:t> has </a:t>
            </a:r>
          </a:p>
          <a:p>
            <a:r>
              <a:rPr lang="fr-FR" sz="1600" b="1" dirty="0"/>
              <a:t>no visible </a:t>
            </a:r>
            <a:r>
              <a:rPr lang="fr-FR" sz="1600" b="1" dirty="0" err="1"/>
              <a:t>effect</a:t>
            </a:r>
            <a:r>
              <a:rPr lang="fr-FR" sz="1600" b="1" dirty="0"/>
              <a:t> on B. </a:t>
            </a:r>
            <a:r>
              <a:rPr lang="fr-FR" sz="1600" b="1" dirty="0" err="1"/>
              <a:t>bisettii</a:t>
            </a:r>
            <a:r>
              <a:rPr lang="fr-FR" sz="1600" b="1" dirty="0"/>
              <a:t>.</a:t>
            </a:r>
            <a:br>
              <a:rPr lang="fr-FR" sz="1600" b="1" dirty="0"/>
            </a:br>
            <a:r>
              <a:rPr lang="fr-FR" sz="1600" b="1" dirty="0"/>
              <a:t>All four </a:t>
            </a:r>
            <a:r>
              <a:rPr lang="fr-FR" sz="1600" b="1" dirty="0" err="1"/>
              <a:t>antibiotics</a:t>
            </a:r>
            <a:r>
              <a:rPr lang="fr-FR" sz="1600" b="1" dirty="0"/>
              <a:t> </a:t>
            </a:r>
            <a:r>
              <a:rPr lang="fr-FR" sz="1600" b="1" dirty="0" err="1"/>
              <a:t>can</a:t>
            </a:r>
            <a:r>
              <a:rPr lang="fr-FR" sz="1600" b="1" dirty="0"/>
              <a:t> </a:t>
            </a:r>
            <a:r>
              <a:rPr lang="fr-FR" sz="1600" b="1" dirty="0" err="1"/>
              <a:t>kill</a:t>
            </a:r>
            <a:r>
              <a:rPr lang="fr-FR" sz="1600" b="1" dirty="0"/>
              <a:t> B. </a:t>
            </a:r>
            <a:r>
              <a:rPr lang="fr-FR" sz="1600" b="1" dirty="0" err="1"/>
              <a:t>afzellii</a:t>
            </a:r>
            <a:endParaRPr lang="fr-FR" sz="1600" b="1" dirty="0"/>
          </a:p>
        </p:txBody>
      </p:sp>
      <p:sp>
        <p:nvSpPr>
          <p:cNvPr id="5" name="ZoneTexte 4">
            <a:extLst>
              <a:ext uri="{FF2B5EF4-FFF2-40B4-BE49-F238E27FC236}">
                <a16:creationId xmlns:a16="http://schemas.microsoft.com/office/drawing/2014/main" id="{D7017A41-1900-6C41-8B4B-58DBD7560973}"/>
              </a:ext>
            </a:extLst>
          </p:cNvPr>
          <p:cNvSpPr txBox="1"/>
          <p:nvPr/>
        </p:nvSpPr>
        <p:spPr>
          <a:xfrm>
            <a:off x="615846" y="712916"/>
            <a:ext cx="489531" cy="1311824"/>
          </a:xfrm>
          <a:prstGeom prst="rect">
            <a:avLst/>
          </a:prstGeom>
          <a:noFill/>
        </p:spPr>
        <p:txBody>
          <a:bodyPr wrap="square" rtlCol="0">
            <a:spAutoFit/>
          </a:bodyPr>
          <a:lstStyle/>
          <a:p>
            <a:endParaRPr lang="fr-FR" dirty="0"/>
          </a:p>
        </p:txBody>
      </p:sp>
    </p:spTree>
    <p:extLst>
      <p:ext uri="{BB962C8B-B14F-4D97-AF65-F5344CB8AC3E}">
        <p14:creationId xmlns:p14="http://schemas.microsoft.com/office/powerpoint/2010/main" val="15083255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Shape 161"/>
          <p:cNvSpPr txBox="1"/>
          <p:nvPr/>
        </p:nvSpPr>
        <p:spPr>
          <a:xfrm>
            <a:off x="0" y="1097280"/>
            <a:ext cx="9144000" cy="1795620"/>
          </a:xfrm>
          <a:prstGeom prst="rect">
            <a:avLst/>
          </a:prstGeom>
          <a:noFill/>
          <a:ln>
            <a:noFill/>
          </a:ln>
        </p:spPr>
        <p:txBody>
          <a:bodyPr lIns="91425" tIns="45700" rIns="91425" bIns="45700" anchor="t" anchorCtr="0">
            <a:noAutofit/>
          </a:bodyPr>
          <a:lstStyle/>
          <a:p>
            <a:pPr marL="0" marR="0" lvl="0" indent="38100" algn="l" rtl="0">
              <a:spcBef>
                <a:spcPts val="0"/>
              </a:spcBef>
              <a:spcAft>
                <a:spcPts val="0"/>
              </a:spcAft>
              <a:buClr>
                <a:srgbClr val="000000"/>
              </a:buClr>
              <a:buSzPct val="100000"/>
              <a:buFont typeface="Arial"/>
              <a:buChar char="•"/>
            </a:pPr>
            <a:r>
              <a:rPr lang="fr" sz="2600" dirty="0">
                <a:latin typeface="Arial"/>
                <a:ea typeface="Arial"/>
                <a:cs typeface="Arial"/>
                <a:sym typeface="Arial"/>
              </a:rPr>
              <a:t> a main chromosome (911 kb for the type </a:t>
            </a:r>
            <a:r>
              <a:rPr lang="fr" sz="2600" dirty="0" err="1">
                <a:latin typeface="Arial"/>
                <a:ea typeface="Arial"/>
                <a:cs typeface="Arial"/>
                <a:sym typeface="Arial"/>
              </a:rPr>
              <a:t>strain</a:t>
            </a:r>
            <a:r>
              <a:rPr lang="fr" sz="2600" dirty="0">
                <a:latin typeface="Arial"/>
                <a:ea typeface="Arial"/>
                <a:cs typeface="Arial"/>
                <a:sym typeface="Arial"/>
              </a:rPr>
              <a:t> B31), and 20 or more </a:t>
            </a:r>
            <a:r>
              <a:rPr lang="fr" sz="2600" dirty="0" err="1">
                <a:latin typeface="Arial"/>
                <a:ea typeface="Arial"/>
                <a:cs typeface="Arial"/>
                <a:sym typeface="Arial"/>
              </a:rPr>
              <a:t>smaller</a:t>
            </a:r>
            <a:r>
              <a:rPr lang="fr" sz="2600" dirty="0">
                <a:latin typeface="Arial"/>
                <a:ea typeface="Arial"/>
                <a:cs typeface="Arial"/>
                <a:sym typeface="Arial"/>
              </a:rPr>
              <a:t> </a:t>
            </a:r>
            <a:r>
              <a:rPr lang="fr" sz="2600" dirty="0" err="1">
                <a:latin typeface="Arial"/>
                <a:ea typeface="Arial"/>
                <a:cs typeface="Arial"/>
                <a:sym typeface="Arial"/>
              </a:rPr>
              <a:t>plasmids</a:t>
            </a:r>
            <a:r>
              <a:rPr lang="fr" sz="2600" dirty="0">
                <a:latin typeface="Arial"/>
                <a:ea typeface="Arial"/>
                <a:cs typeface="Arial"/>
                <a:sym typeface="Arial"/>
              </a:rPr>
              <a:t> </a:t>
            </a:r>
            <a:r>
              <a:rPr lang="fr" sz="2600" dirty="0" err="1">
                <a:latin typeface="Arial"/>
                <a:ea typeface="Arial"/>
                <a:cs typeface="Arial"/>
                <a:sym typeface="Arial"/>
              </a:rPr>
              <a:t>ranging</a:t>
            </a:r>
            <a:r>
              <a:rPr lang="fr" sz="2600" dirty="0">
                <a:latin typeface="Arial"/>
                <a:ea typeface="Arial"/>
                <a:cs typeface="Arial"/>
                <a:sym typeface="Arial"/>
              </a:rPr>
              <a:t> </a:t>
            </a:r>
            <a:r>
              <a:rPr lang="fr" sz="2600" dirty="0" err="1">
                <a:latin typeface="Arial"/>
                <a:ea typeface="Arial"/>
                <a:cs typeface="Arial"/>
                <a:sym typeface="Arial"/>
              </a:rPr>
              <a:t>from</a:t>
            </a:r>
            <a:r>
              <a:rPr lang="fr" sz="2600" dirty="0">
                <a:latin typeface="Arial"/>
                <a:ea typeface="Arial"/>
                <a:cs typeface="Arial"/>
                <a:sym typeface="Arial"/>
              </a:rPr>
              <a:t> 5-50 kb</a:t>
            </a:r>
          </a:p>
          <a:p>
            <a:pPr marL="0" marR="0" lvl="0" indent="38100" algn="l" rtl="0">
              <a:spcBef>
                <a:spcPts val="0"/>
              </a:spcBef>
              <a:spcAft>
                <a:spcPts val="0"/>
              </a:spcAft>
              <a:buClr>
                <a:srgbClr val="000000"/>
              </a:buClr>
              <a:buSzPct val="100000"/>
              <a:buFont typeface="Arial"/>
              <a:buChar char="•"/>
            </a:pPr>
            <a:r>
              <a:rPr lang="fr" sz="2600" dirty="0">
                <a:latin typeface="Arial"/>
                <a:ea typeface="Arial"/>
                <a:cs typeface="Arial"/>
                <a:sym typeface="Arial"/>
              </a:rPr>
              <a:t>  Cp32 </a:t>
            </a:r>
            <a:r>
              <a:rPr lang="fr" sz="2600" dirty="0" err="1">
                <a:latin typeface="Arial"/>
                <a:ea typeface="Arial"/>
                <a:cs typeface="Arial"/>
                <a:sym typeface="Arial"/>
              </a:rPr>
              <a:t>plasmid</a:t>
            </a:r>
            <a:r>
              <a:rPr lang="fr" sz="2600" dirty="0">
                <a:latin typeface="Arial"/>
                <a:ea typeface="Arial"/>
                <a:cs typeface="Arial"/>
                <a:sym typeface="Arial"/>
              </a:rPr>
              <a:t> </a:t>
            </a:r>
            <a:r>
              <a:rPr lang="fr" sz="2600" dirty="0" err="1">
                <a:latin typeface="Arial"/>
                <a:ea typeface="Arial"/>
                <a:cs typeface="Arial"/>
                <a:sym typeface="Arial"/>
              </a:rPr>
              <a:t>family</a:t>
            </a:r>
            <a:r>
              <a:rPr lang="fr" sz="2600" dirty="0">
                <a:latin typeface="Arial"/>
                <a:ea typeface="Arial"/>
                <a:cs typeface="Arial"/>
                <a:sym typeface="Arial"/>
              </a:rPr>
              <a:t> of </a:t>
            </a:r>
            <a:r>
              <a:rPr lang="fr" sz="2600" i="1" dirty="0" err="1">
                <a:latin typeface="Arial"/>
                <a:ea typeface="Arial"/>
                <a:cs typeface="Arial"/>
                <a:sym typeface="Arial"/>
              </a:rPr>
              <a:t>Borrelia</a:t>
            </a:r>
            <a:r>
              <a:rPr lang="fr" sz="2600" i="1" dirty="0">
                <a:latin typeface="Arial"/>
                <a:ea typeface="Arial"/>
                <a:cs typeface="Arial"/>
                <a:sym typeface="Arial"/>
              </a:rPr>
              <a:t> </a:t>
            </a:r>
            <a:r>
              <a:rPr lang="fr" sz="2600" i="1" dirty="0" err="1">
                <a:latin typeface="Arial"/>
                <a:ea typeface="Arial"/>
                <a:cs typeface="Arial"/>
                <a:sym typeface="Arial"/>
              </a:rPr>
              <a:t>burgdorferi</a:t>
            </a:r>
            <a:r>
              <a:rPr lang="fr" sz="2600" i="1" dirty="0">
                <a:latin typeface="Arial"/>
                <a:ea typeface="Arial"/>
                <a:cs typeface="Arial"/>
                <a:sym typeface="Arial"/>
              </a:rPr>
              <a:t> </a:t>
            </a:r>
            <a:r>
              <a:rPr lang="fr" sz="2600" dirty="0">
                <a:latin typeface="Arial"/>
                <a:ea typeface="Arial"/>
                <a:cs typeface="Arial"/>
                <a:sym typeface="Arial"/>
              </a:rPr>
              <a:t>has been </a:t>
            </a:r>
            <a:r>
              <a:rPr lang="fr" sz="2600" dirty="0" err="1">
                <a:latin typeface="Arial"/>
                <a:ea typeface="Arial"/>
                <a:cs typeface="Arial"/>
                <a:sym typeface="Arial"/>
              </a:rPr>
              <a:t>demonstrated</a:t>
            </a:r>
            <a:r>
              <a:rPr lang="fr" sz="2600" dirty="0">
                <a:latin typeface="Arial"/>
                <a:ea typeface="Arial"/>
                <a:cs typeface="Arial"/>
                <a:sym typeface="Arial"/>
              </a:rPr>
              <a:t> to </a:t>
            </a:r>
            <a:r>
              <a:rPr lang="fr" sz="2600" dirty="0" err="1">
                <a:latin typeface="Arial"/>
                <a:ea typeface="Arial"/>
                <a:cs typeface="Arial"/>
                <a:sym typeface="Arial"/>
              </a:rPr>
              <a:t>be</a:t>
            </a:r>
            <a:r>
              <a:rPr lang="fr" sz="2600" dirty="0">
                <a:latin typeface="Arial"/>
                <a:ea typeface="Arial"/>
                <a:cs typeface="Arial"/>
                <a:sym typeface="Arial"/>
              </a:rPr>
              <a:t> a </a:t>
            </a:r>
            <a:r>
              <a:rPr lang="fr" sz="2600" dirty="0" err="1">
                <a:latin typeface="Arial"/>
                <a:ea typeface="Arial"/>
                <a:cs typeface="Arial"/>
                <a:sym typeface="Arial"/>
              </a:rPr>
              <a:t>bacteriophage</a:t>
            </a:r>
            <a:endParaRPr lang="fr" sz="2600" dirty="0">
              <a:latin typeface="Arial"/>
              <a:ea typeface="Arial"/>
              <a:cs typeface="Arial"/>
              <a:sym typeface="Arial"/>
            </a:endParaRPr>
          </a:p>
          <a:p>
            <a:pPr marL="0" marR="0" lvl="0" indent="0" algn="l" rtl="0">
              <a:spcBef>
                <a:spcPts val="0"/>
              </a:spcBef>
              <a:spcAft>
                <a:spcPts val="0"/>
              </a:spcAft>
              <a:buClr>
                <a:schemeClr val="dk1"/>
              </a:buClr>
              <a:buFont typeface="Arial"/>
              <a:buNone/>
            </a:pPr>
            <a:endParaRPr sz="2600" dirty="0">
              <a:latin typeface="Arial"/>
              <a:ea typeface="Arial"/>
              <a:cs typeface="Arial"/>
              <a:sym typeface="Arial"/>
            </a:endParaRPr>
          </a:p>
        </p:txBody>
      </p:sp>
      <p:sp>
        <p:nvSpPr>
          <p:cNvPr id="162" name="Shape 162"/>
          <p:cNvSpPr txBox="1"/>
          <p:nvPr/>
        </p:nvSpPr>
        <p:spPr>
          <a:xfrm>
            <a:off x="-122420" y="-59169"/>
            <a:ext cx="9662700" cy="915838"/>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lIns="91425" tIns="45700" rIns="91425" bIns="45700" anchor="t" anchorCtr="0">
            <a:noAutofit/>
          </a:bodyPr>
          <a:lstStyle/>
          <a:p>
            <a:pPr marL="0" marR="0" lvl="0" indent="0" algn="ctr" rtl="0">
              <a:spcBef>
                <a:spcPts val="0"/>
              </a:spcBef>
              <a:spcAft>
                <a:spcPts val="0"/>
              </a:spcAft>
              <a:buSzPct val="25000"/>
              <a:buNone/>
            </a:pPr>
            <a:r>
              <a:rPr lang="fr" sz="3000" i="1" dirty="0" err="1">
                <a:solidFill>
                  <a:schemeClr val="tx1"/>
                </a:solidFill>
                <a:latin typeface="Arial"/>
                <a:ea typeface="Arial"/>
                <a:cs typeface="Arial"/>
                <a:sym typeface="Arial"/>
              </a:rPr>
              <a:t>Borrelia</a:t>
            </a:r>
            <a:r>
              <a:rPr lang="fr" sz="3000" i="1" dirty="0">
                <a:solidFill>
                  <a:schemeClr val="tx1"/>
                </a:solidFill>
                <a:latin typeface="Arial"/>
                <a:ea typeface="Arial"/>
                <a:cs typeface="Arial"/>
                <a:sym typeface="Arial"/>
              </a:rPr>
              <a:t> </a:t>
            </a:r>
            <a:r>
              <a:rPr lang="fr" sz="3000" dirty="0" err="1">
                <a:solidFill>
                  <a:schemeClr val="tx1"/>
                </a:solidFill>
                <a:latin typeface="Arial"/>
                <a:ea typeface="Arial"/>
                <a:cs typeface="Arial"/>
                <a:sym typeface="Arial"/>
              </a:rPr>
              <a:t>strains</a:t>
            </a:r>
            <a:r>
              <a:rPr lang="fr" sz="3000" dirty="0">
                <a:solidFill>
                  <a:schemeClr val="tx1"/>
                </a:solidFill>
                <a:latin typeface="Arial"/>
                <a:ea typeface="Arial"/>
                <a:cs typeface="Arial"/>
                <a:sym typeface="Arial"/>
              </a:rPr>
              <a:t> have a unique </a:t>
            </a:r>
            <a:r>
              <a:rPr lang="fr" sz="3000" dirty="0" err="1">
                <a:solidFill>
                  <a:schemeClr val="tx1"/>
                </a:solidFill>
                <a:latin typeface="Arial"/>
                <a:ea typeface="Arial"/>
                <a:cs typeface="Arial"/>
                <a:sym typeface="Arial"/>
              </a:rPr>
              <a:t>genetic</a:t>
            </a:r>
            <a:r>
              <a:rPr lang="fr" sz="3000" dirty="0">
                <a:solidFill>
                  <a:schemeClr val="tx1"/>
                </a:solidFill>
                <a:latin typeface="Arial"/>
                <a:ea typeface="Arial"/>
                <a:cs typeface="Arial"/>
                <a:sym typeface="Arial"/>
              </a:rPr>
              <a:t> </a:t>
            </a:r>
            <a:r>
              <a:rPr lang="fr" sz="3000" dirty="0" err="1">
                <a:solidFill>
                  <a:schemeClr val="tx1"/>
                </a:solidFill>
                <a:latin typeface="Arial"/>
                <a:ea typeface="Arial"/>
                <a:cs typeface="Arial"/>
                <a:sym typeface="Arial"/>
              </a:rPr>
              <a:t>makeup</a:t>
            </a:r>
            <a:endParaRPr lang="fr" sz="3000" dirty="0">
              <a:solidFill>
                <a:schemeClr val="tx1"/>
              </a:solidFill>
              <a:latin typeface="Arial"/>
              <a:ea typeface="Arial"/>
              <a:cs typeface="Arial"/>
              <a:sym typeface="Arial"/>
            </a:endParaRPr>
          </a:p>
          <a:p>
            <a:pPr marL="0" marR="0" lvl="0" indent="0" algn="ctr" rtl="0">
              <a:spcBef>
                <a:spcPts val="0"/>
              </a:spcBef>
              <a:spcAft>
                <a:spcPts val="0"/>
              </a:spcAft>
              <a:buSzPct val="25000"/>
              <a:buNone/>
            </a:pPr>
            <a:r>
              <a:rPr lang="fr-FR" sz="3000" dirty="0">
                <a:solidFill>
                  <a:schemeClr val="tx1"/>
                </a:solidFill>
              </a:rPr>
              <a:t>t</a:t>
            </a:r>
            <a:r>
              <a:rPr lang="fr" sz="3000" dirty="0" err="1">
                <a:solidFill>
                  <a:schemeClr val="tx1"/>
                </a:solidFill>
              </a:rPr>
              <a:t>hat</a:t>
            </a:r>
            <a:r>
              <a:rPr lang="fr" sz="3000" dirty="0">
                <a:solidFill>
                  <a:schemeClr val="tx1"/>
                </a:solidFill>
              </a:rPr>
              <a:t> </a:t>
            </a:r>
            <a:r>
              <a:rPr lang="fr" sz="3000" dirty="0" err="1">
                <a:solidFill>
                  <a:schemeClr val="tx1"/>
                </a:solidFill>
              </a:rPr>
              <a:t>contributes</a:t>
            </a:r>
            <a:r>
              <a:rPr lang="fr" sz="3000" dirty="0">
                <a:solidFill>
                  <a:schemeClr val="tx1"/>
                </a:solidFill>
              </a:rPr>
              <a:t> to </a:t>
            </a:r>
            <a:r>
              <a:rPr lang="fr" sz="3000" dirty="0" err="1">
                <a:solidFill>
                  <a:schemeClr val="tx1"/>
                </a:solidFill>
              </a:rPr>
              <a:t>antibiotics</a:t>
            </a:r>
            <a:r>
              <a:rPr lang="fr" sz="3000" dirty="0">
                <a:solidFill>
                  <a:schemeClr val="tx1"/>
                </a:solidFill>
              </a:rPr>
              <a:t>’ </a:t>
            </a:r>
            <a:r>
              <a:rPr lang="fr" sz="3000" dirty="0" err="1">
                <a:solidFill>
                  <a:schemeClr val="tx1"/>
                </a:solidFill>
              </a:rPr>
              <a:t>lack</a:t>
            </a:r>
            <a:r>
              <a:rPr lang="fr" sz="3000" dirty="0">
                <a:solidFill>
                  <a:schemeClr val="tx1"/>
                </a:solidFill>
              </a:rPr>
              <a:t> of </a:t>
            </a:r>
            <a:r>
              <a:rPr lang="fr" sz="3000" dirty="0" err="1">
                <a:solidFill>
                  <a:schemeClr val="tx1"/>
                </a:solidFill>
              </a:rPr>
              <a:t>efficacy</a:t>
            </a:r>
            <a:endParaRPr lang="fr" sz="3000" dirty="0">
              <a:solidFill>
                <a:schemeClr val="tx1"/>
              </a:solidFill>
            </a:endParaRPr>
          </a:p>
          <a:p>
            <a:pPr marL="0" marR="0" lvl="0" indent="0" algn="ctr" rtl="0">
              <a:spcBef>
                <a:spcPts val="0"/>
              </a:spcBef>
              <a:spcAft>
                <a:spcPts val="0"/>
              </a:spcAft>
              <a:buSzPct val="25000"/>
              <a:buNone/>
            </a:pPr>
            <a:endParaRPr lang="fr" sz="3000" dirty="0">
              <a:latin typeface="Arial"/>
              <a:ea typeface="Arial"/>
              <a:cs typeface="Arial"/>
              <a:sym typeface="Arial"/>
            </a:endParaRPr>
          </a:p>
        </p:txBody>
      </p:sp>
      <p:pic>
        <p:nvPicPr>
          <p:cNvPr id="163" name="Shape 163"/>
          <p:cNvPicPr preferRelativeResize="0"/>
          <p:nvPr/>
        </p:nvPicPr>
        <p:blipFill rotWithShape="1">
          <a:blip r:embed="rId3">
            <a:alphaModFix/>
          </a:blip>
          <a:srcRect t="23200"/>
          <a:stretch/>
        </p:blipFill>
        <p:spPr>
          <a:xfrm>
            <a:off x="1089450" y="3163491"/>
            <a:ext cx="6736500" cy="3876900"/>
          </a:xfrm>
          <a:prstGeom prst="rect">
            <a:avLst/>
          </a:prstGeom>
          <a:noFill/>
          <a:ln>
            <a:noFill/>
          </a:ln>
        </p:spPr>
      </p:pic>
      <p:sp>
        <p:nvSpPr>
          <p:cNvPr id="164" name="Shape 164"/>
          <p:cNvSpPr txBox="1"/>
          <p:nvPr/>
        </p:nvSpPr>
        <p:spPr>
          <a:xfrm>
            <a:off x="6629400" y="6172200"/>
            <a:ext cx="2286000" cy="3693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fr" sz="1800">
                <a:solidFill>
                  <a:schemeClr val="lt1"/>
                </a:solidFill>
                <a:latin typeface="Arial"/>
                <a:ea typeface="Arial"/>
                <a:cs typeface="Arial"/>
                <a:sym typeface="Arial"/>
              </a:rPr>
              <a:t>(Tim Brook, HPE)</a:t>
            </a:r>
          </a:p>
        </p:txBody>
      </p:sp>
      <p:sp>
        <p:nvSpPr>
          <p:cNvPr id="165" name="Shape 165"/>
          <p:cNvSpPr txBox="1"/>
          <p:nvPr/>
        </p:nvSpPr>
        <p:spPr>
          <a:xfrm>
            <a:off x="1949400" y="2948861"/>
            <a:ext cx="5245200" cy="369300"/>
          </a:xfrm>
          <a:prstGeom prst="rect">
            <a:avLst/>
          </a:prstGeom>
          <a:solidFill>
            <a:schemeClr val="lt1"/>
          </a:solidFill>
          <a:ln>
            <a:noFill/>
          </a:ln>
        </p:spPr>
        <p:txBody>
          <a:bodyPr lIns="91425" tIns="45700" rIns="91425" bIns="45700" anchor="t" anchorCtr="0">
            <a:noAutofit/>
          </a:bodyPr>
          <a:lstStyle/>
          <a:p>
            <a:pPr marL="0" marR="0" lvl="0" indent="0" algn="l" rtl="0">
              <a:spcBef>
                <a:spcPts val="0"/>
              </a:spcBef>
              <a:spcAft>
                <a:spcPts val="0"/>
              </a:spcAft>
              <a:buSzPct val="25000"/>
              <a:buNone/>
            </a:pPr>
            <a:r>
              <a:rPr lang="fr" sz="3000" b="1">
                <a:solidFill>
                  <a:schemeClr val="dk1"/>
                </a:solidFill>
              </a:rPr>
              <a:t>Inside the spirochaete </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p:nvPr/>
        </p:nvPicPr>
        <p:blipFill>
          <a:blip r:embed="rId3">
            <a:extLst>
              <a:ext uri="{28A0092B-C50C-407E-A947-70E740481C1C}">
                <a14:useLocalDpi xmlns:a14="http://schemas.microsoft.com/office/drawing/2010/main" val="0"/>
              </a:ext>
            </a:extLst>
          </a:blip>
          <a:stretch>
            <a:fillRect/>
          </a:stretch>
        </p:blipFill>
        <p:spPr>
          <a:xfrm>
            <a:off x="30480" y="5105400"/>
            <a:ext cx="4465320" cy="1427440"/>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20705" y="5105400"/>
            <a:ext cx="4523295" cy="1427440"/>
          </a:xfrm>
          <a:prstGeom prst="rect">
            <a:avLst/>
          </a:prstGeom>
        </p:spPr>
      </p:pic>
      <p:sp>
        <p:nvSpPr>
          <p:cNvPr id="5" name="Rectangle 4">
            <a:extLst>
              <a:ext uri="{FF2B5EF4-FFF2-40B4-BE49-F238E27FC236}">
                <a16:creationId xmlns:a16="http://schemas.microsoft.com/office/drawing/2014/main" id="{837B6CDF-44CA-B643-8EE3-2CB5FB902FE6}"/>
              </a:ext>
            </a:extLst>
          </p:cNvPr>
          <p:cNvSpPr>
            <a:spLocks noChangeArrowheads="1"/>
          </p:cNvSpPr>
          <p:nvPr/>
        </p:nvSpPr>
        <p:spPr bwMode="auto">
          <a:xfrm>
            <a:off x="106648" y="0"/>
            <a:ext cx="9028113" cy="7770641"/>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58700" rIns="0" bIns="7935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t" latinLnBrk="0" hangingPunct="0">
              <a:lnSpc>
                <a:spcPct val="100000"/>
              </a:lnSpc>
              <a:spcBef>
                <a:spcPct val="0"/>
              </a:spcBef>
              <a:spcAft>
                <a:spcPct val="0"/>
              </a:spcAft>
              <a:buClrTx/>
              <a:buSzTx/>
              <a:buFontTx/>
              <a:buNone/>
              <a:tabLst/>
            </a:pPr>
            <a:endParaRPr kumimoji="0" lang="fr-FR" altLang="fr-FR" b="0" i="0" u="none" strike="noStrike" cap="none" normalizeH="0" baseline="0" dirty="0">
              <a:ln>
                <a:noFill/>
              </a:ln>
              <a:solidFill>
                <a:srgbClr val="642A8F"/>
              </a:solidFill>
              <a:effectLst/>
              <a:latin typeface="arial" panose="020B0604020202020204" pitchFamily="34" charset="0"/>
              <a:cs typeface="arial" panose="020B0604020202020204" pitchFamily="34" charset="0"/>
              <a:hlinkClick r:id="rId5"/>
            </a:endParaRPr>
          </a:p>
          <a:p>
            <a:pPr marL="0" marR="0" lvl="0" indent="0" algn="l" defTabSz="914400" rtl="0" eaLnBrk="0" fontAlgn="t" latinLnBrk="0" hangingPunct="0">
              <a:lnSpc>
                <a:spcPct val="100000"/>
              </a:lnSpc>
              <a:spcBef>
                <a:spcPct val="0"/>
              </a:spcBef>
              <a:spcAft>
                <a:spcPct val="0"/>
              </a:spcAft>
              <a:buClrTx/>
              <a:buSzTx/>
              <a:buFontTx/>
              <a:buNone/>
              <a:tabLst/>
            </a:pPr>
            <a:endParaRPr lang="fr-FR" altLang="fr-FR" dirty="0">
              <a:solidFill>
                <a:srgbClr val="642A8F"/>
              </a:solidFill>
              <a:cs typeface="arial" panose="020B0604020202020204" pitchFamily="34" charset="0"/>
              <a:hlinkClick r:id="rId5"/>
            </a:endParaRPr>
          </a:p>
          <a:p>
            <a:pPr marL="0" marR="0" lvl="0" indent="0" algn="l" defTabSz="914400" rtl="0" eaLnBrk="0" fontAlgn="t" latinLnBrk="0" hangingPunct="0">
              <a:lnSpc>
                <a:spcPct val="100000"/>
              </a:lnSpc>
              <a:spcBef>
                <a:spcPct val="0"/>
              </a:spcBef>
              <a:spcAft>
                <a:spcPct val="0"/>
              </a:spcAft>
              <a:buClrTx/>
              <a:buSzTx/>
              <a:buFontTx/>
              <a:buNone/>
              <a:tabLst/>
            </a:pPr>
            <a:r>
              <a:rPr kumimoji="0" lang="fr-FR" altLang="fr-FR" b="0" i="0" u="none" strike="noStrike" cap="none" normalizeH="0" baseline="0" dirty="0">
                <a:ln>
                  <a:noFill/>
                </a:ln>
                <a:solidFill>
                  <a:srgbClr val="642A8F"/>
                </a:solidFill>
                <a:effectLst/>
                <a:latin typeface="arial" panose="020B0604020202020204" pitchFamily="34" charset="0"/>
                <a:cs typeface="arial" panose="020B0604020202020204" pitchFamily="34" charset="0"/>
                <a:hlinkClick r:id="rId5"/>
              </a:rPr>
              <a:t> </a:t>
            </a:r>
            <a:r>
              <a:rPr kumimoji="0" lang="fr-FR" altLang="fr-FR" sz="1800" b="0" i="0" u="none" strike="noStrike" cap="none" normalizeH="0" baseline="0" dirty="0">
                <a:ln>
                  <a:noFill/>
                </a:ln>
                <a:solidFill>
                  <a:srgbClr val="642A8F"/>
                </a:solidFill>
                <a:effectLst/>
                <a:latin typeface="arial" panose="020B0604020202020204" pitchFamily="34" charset="0"/>
                <a:cs typeface="arial" panose="020B0604020202020204" pitchFamily="34" charset="0"/>
                <a:hlinkClick r:id="rId5"/>
              </a:rPr>
              <a:t>REFERENCES</a:t>
            </a:r>
          </a:p>
          <a:p>
            <a:r>
              <a:rPr lang="fr-FR" dirty="0">
                <a:hlinkClick r:id="rId6"/>
              </a:rPr>
              <a:t>Bacteriophage behavioral ecology: How phages alter their bacterial  activities ..</a:t>
            </a:r>
            <a:endParaRPr lang="fr-FR" dirty="0"/>
          </a:p>
          <a:p>
            <a:r>
              <a:rPr lang="fr-FR" dirty="0" err="1"/>
              <a:t>review</a:t>
            </a:r>
            <a:r>
              <a:rPr lang="fr-FR" dirty="0"/>
              <a:t> article.</a:t>
            </a:r>
          </a:p>
          <a:p>
            <a:r>
              <a:rPr lang="fr-FR" dirty="0"/>
              <a:t> Phages in nature · </a:t>
            </a:r>
            <a:r>
              <a:rPr lang="fr-FR" b="1" dirty="0"/>
              <a:t>Martha</a:t>
            </a:r>
            <a:r>
              <a:rPr lang="fr-FR" dirty="0"/>
              <a:t> R.J. </a:t>
            </a:r>
            <a:r>
              <a:rPr lang="fr-FR" b="1" dirty="0" err="1"/>
              <a:t>Clokie</a:t>
            </a:r>
            <a:r>
              <a:rPr lang="fr-FR" dirty="0"/>
              <a:t> et al. </a:t>
            </a:r>
            <a:r>
              <a:rPr lang="fr-FR" dirty="0" err="1"/>
              <a:t>Bacteriophage</a:t>
            </a:r>
            <a:r>
              <a:rPr lang="fr-FR" dirty="0"/>
              <a:t>. Volume 1, 2011 - Issue 1.</a:t>
            </a:r>
          </a:p>
          <a:p>
            <a:r>
              <a:rPr lang="fr-FR" dirty="0"/>
              <a:t> https://</a:t>
            </a:r>
            <a:r>
              <a:rPr lang="fr-FR" dirty="0" err="1"/>
              <a:t>www.tandfonline.com</a:t>
            </a:r>
            <a:r>
              <a:rPr lang="fr-FR" dirty="0"/>
              <a:t>/</a:t>
            </a:r>
            <a:r>
              <a:rPr lang="fr-FR" dirty="0" err="1"/>
              <a:t>doi</a:t>
            </a:r>
            <a:r>
              <a:rPr lang="fr-FR" dirty="0"/>
              <a:t>/abs/10.4161/bact.29866Published online: 1 Jan 2013. </a:t>
            </a:r>
          </a:p>
          <a:p>
            <a:endParaRPr lang="fr-FR" dirty="0"/>
          </a:p>
          <a:p>
            <a:r>
              <a:rPr lang="fr-FR" b="1" u="sng" dirty="0" err="1">
                <a:solidFill>
                  <a:schemeClr val="accent5"/>
                </a:solidFill>
              </a:rPr>
              <a:t>Prophage</a:t>
            </a:r>
            <a:r>
              <a:rPr lang="fr-FR" b="1" u="sng" dirty="0">
                <a:solidFill>
                  <a:schemeClr val="accent5"/>
                </a:solidFill>
              </a:rPr>
              <a:t> </a:t>
            </a:r>
            <a:r>
              <a:rPr lang="fr-FR" b="1" u="sng" dirty="0" err="1">
                <a:solidFill>
                  <a:schemeClr val="accent5"/>
                </a:solidFill>
              </a:rPr>
              <a:t>Carriage</a:t>
            </a:r>
            <a:r>
              <a:rPr lang="fr-FR" b="1" u="sng" dirty="0">
                <a:solidFill>
                  <a:schemeClr val="accent5"/>
                </a:solidFill>
              </a:rPr>
              <a:t> and </a:t>
            </a:r>
            <a:r>
              <a:rPr lang="fr-FR" b="1" u="sng" dirty="0" err="1">
                <a:solidFill>
                  <a:schemeClr val="accent5"/>
                </a:solidFill>
              </a:rPr>
              <a:t>Diversity</a:t>
            </a:r>
            <a:r>
              <a:rPr lang="fr-FR" b="1" u="sng" dirty="0">
                <a:solidFill>
                  <a:schemeClr val="accent5"/>
                </a:solidFill>
              </a:rPr>
              <a:t> </a:t>
            </a:r>
            <a:r>
              <a:rPr lang="fr-FR" b="1" u="sng" dirty="0" err="1">
                <a:solidFill>
                  <a:schemeClr val="accent5"/>
                </a:solidFill>
              </a:rPr>
              <a:t>within</a:t>
            </a:r>
            <a:r>
              <a:rPr lang="fr-FR" b="1" u="sng" dirty="0">
                <a:solidFill>
                  <a:schemeClr val="accent5"/>
                </a:solidFill>
              </a:rPr>
              <a:t> </a:t>
            </a:r>
            <a:r>
              <a:rPr lang="fr-FR" b="1" u="sng" dirty="0" err="1">
                <a:solidFill>
                  <a:schemeClr val="accent5"/>
                </a:solidFill>
              </a:rPr>
              <a:t>Clinically</a:t>
            </a:r>
            <a:r>
              <a:rPr lang="fr-FR" b="1" u="sng" dirty="0">
                <a:solidFill>
                  <a:schemeClr val="accent5"/>
                </a:solidFill>
              </a:rPr>
              <a:t> Relevant </a:t>
            </a:r>
            <a:r>
              <a:rPr lang="fr-FR" b="1" u="sng" dirty="0" err="1">
                <a:solidFill>
                  <a:schemeClr val="accent5"/>
                </a:solidFill>
              </a:rPr>
              <a:t>Strains</a:t>
            </a:r>
            <a:r>
              <a:rPr lang="fr-FR" b="1" u="sng" dirty="0">
                <a:solidFill>
                  <a:schemeClr val="accent5"/>
                </a:solidFill>
              </a:rPr>
              <a:t> of </a:t>
            </a:r>
            <a:r>
              <a:rPr lang="fr-FR" b="1" i="1" u="sng" dirty="0">
                <a:solidFill>
                  <a:schemeClr val="accent5"/>
                </a:solidFill>
              </a:rPr>
              <a:t>Clostridium difficile</a:t>
            </a:r>
            <a:endParaRPr lang="fr-FR" b="1" u="sng" dirty="0">
              <a:solidFill>
                <a:schemeClr val="accent5"/>
              </a:solidFill>
            </a:endParaRPr>
          </a:p>
          <a:p>
            <a:r>
              <a:rPr lang="fr-FR" dirty="0" err="1"/>
              <a:t>Jinyu</a:t>
            </a:r>
            <a:r>
              <a:rPr lang="fr-FR" dirty="0"/>
              <a:t> Shan, </a:t>
            </a:r>
            <a:r>
              <a:rPr lang="fr-FR" dirty="0" err="1"/>
              <a:t>Krusha</a:t>
            </a:r>
            <a:r>
              <a:rPr lang="fr-FR" dirty="0"/>
              <a:t> V. Patel, Peter </a:t>
            </a:r>
            <a:r>
              <a:rPr lang="fr-FR" dirty="0" err="1"/>
              <a:t>T</a:t>
            </a:r>
            <a:r>
              <a:rPr lang="fr-FR" dirty="0"/>
              <a:t>. </a:t>
            </a:r>
            <a:r>
              <a:rPr lang="fr-FR" dirty="0" err="1"/>
              <a:t>Hickenbotham</a:t>
            </a:r>
            <a:r>
              <a:rPr lang="fr-FR" dirty="0"/>
              <a:t>, Janet Y. </a:t>
            </a:r>
            <a:r>
              <a:rPr lang="fr-FR" dirty="0" err="1"/>
              <a:t>Nale</a:t>
            </a:r>
            <a:r>
              <a:rPr lang="fr-FR" dirty="0"/>
              <a:t>, Katherine R. Hargreaves, Martha R. J. </a:t>
            </a:r>
            <a:r>
              <a:rPr lang="fr-FR" dirty="0" err="1"/>
              <a:t>Clokie</a:t>
            </a:r>
            <a:endParaRPr lang="fr-FR" dirty="0"/>
          </a:p>
          <a:p>
            <a:r>
              <a:rPr lang="fr-FR" dirty="0" err="1"/>
              <a:t>Environmental</a:t>
            </a:r>
            <a:r>
              <a:rPr lang="fr-FR" dirty="0"/>
              <a:t> </a:t>
            </a:r>
            <a:r>
              <a:rPr lang="fr-FR" dirty="0" err="1"/>
              <a:t>Microbiology</a:t>
            </a:r>
            <a:endParaRPr lang="fr-FR" dirty="0"/>
          </a:p>
          <a:p>
            <a:endParaRPr lang="fr-FR" dirty="0"/>
          </a:p>
          <a:p>
            <a:r>
              <a:rPr lang="fr-FR" b="1" u="sng" dirty="0">
                <a:solidFill>
                  <a:schemeClr val="accent5"/>
                </a:solidFill>
              </a:rPr>
              <a:t>Isolation and </a:t>
            </a:r>
            <a:r>
              <a:rPr lang="fr-FR" b="1" u="sng" dirty="0" err="1">
                <a:solidFill>
                  <a:schemeClr val="accent5"/>
                </a:solidFill>
              </a:rPr>
              <a:t>characterization</a:t>
            </a:r>
            <a:r>
              <a:rPr lang="fr-FR" b="1" u="sng" dirty="0">
                <a:solidFill>
                  <a:schemeClr val="accent5"/>
                </a:solidFill>
              </a:rPr>
              <a:t> of </a:t>
            </a:r>
            <a:r>
              <a:rPr lang="fr-FR" b="1" u="sng" dirty="0" err="1">
                <a:solidFill>
                  <a:schemeClr val="accent5"/>
                </a:solidFill>
              </a:rPr>
              <a:t>temperate</a:t>
            </a:r>
            <a:r>
              <a:rPr lang="fr-FR" b="1" u="sng" dirty="0">
                <a:solidFill>
                  <a:schemeClr val="accent5"/>
                </a:solidFill>
              </a:rPr>
              <a:t> </a:t>
            </a:r>
            <a:r>
              <a:rPr lang="fr-FR" b="1" u="sng" dirty="0" err="1">
                <a:solidFill>
                  <a:schemeClr val="accent5"/>
                </a:solidFill>
              </a:rPr>
              <a:t>bacteriophages</a:t>
            </a:r>
            <a:r>
              <a:rPr lang="fr-FR" b="1" u="sng" dirty="0">
                <a:solidFill>
                  <a:schemeClr val="accent5"/>
                </a:solidFill>
              </a:rPr>
              <a:t> </a:t>
            </a:r>
            <a:r>
              <a:rPr lang="fr-FR" b="1" u="sng" dirty="0" err="1">
                <a:solidFill>
                  <a:schemeClr val="accent5"/>
                </a:solidFill>
              </a:rPr>
              <a:t>of</a:t>
            </a:r>
            <a:r>
              <a:rPr lang="fr-FR" b="1" i="1" u="sng" dirty="0" err="1">
                <a:solidFill>
                  <a:schemeClr val="accent5"/>
                </a:solidFill>
              </a:rPr>
              <a:t>Clostridium</a:t>
            </a:r>
            <a:r>
              <a:rPr lang="fr-FR" b="1" i="1" u="sng" dirty="0">
                <a:solidFill>
                  <a:schemeClr val="accent5"/>
                </a:solidFill>
              </a:rPr>
              <a:t> difficile</a:t>
            </a:r>
            <a:r>
              <a:rPr lang="fr-FR" dirty="0"/>
              <a:t>.</a:t>
            </a:r>
          </a:p>
          <a:p>
            <a:r>
              <a:rPr lang="fr-FR" dirty="0"/>
              <a:t>Goh S, Riley TV, Chang BJ2005. Is </a:t>
            </a:r>
            <a:r>
              <a:rPr lang="fr-FR" dirty="0" err="1"/>
              <a:t>Appl</a:t>
            </a:r>
            <a:r>
              <a:rPr lang="fr-FR" dirty="0"/>
              <a:t>. Environ. </a:t>
            </a:r>
            <a:r>
              <a:rPr lang="fr-FR" dirty="0" err="1"/>
              <a:t>Microbiol</a:t>
            </a:r>
            <a:r>
              <a:rPr lang="fr-FR" dirty="0"/>
              <a:t>. </a:t>
            </a:r>
            <a:r>
              <a:rPr lang="fr-FR" b="1" dirty="0"/>
              <a:t>71</a:t>
            </a:r>
            <a:r>
              <a:rPr lang="fr-FR" dirty="0"/>
              <a:t>: 1079–1083.</a:t>
            </a:r>
          </a:p>
          <a:p>
            <a:pPr marL="0" marR="0" lvl="0" indent="0" algn="l" defTabSz="914400" rtl="0" eaLnBrk="0" fontAlgn="t" latinLnBrk="0" hangingPunct="0">
              <a:lnSpc>
                <a:spcPct val="100000"/>
              </a:lnSpc>
              <a:spcBef>
                <a:spcPct val="0"/>
              </a:spcBef>
              <a:spcAft>
                <a:spcPct val="0"/>
              </a:spcAft>
              <a:buClrTx/>
              <a:buSzTx/>
              <a:buFontTx/>
              <a:buNone/>
              <a:tabLst/>
            </a:pPr>
            <a:endParaRPr kumimoji="0" lang="fr-FR" altLang="fr-FR" b="0" i="0" u="none" strike="noStrike" cap="none" normalizeH="0" baseline="0" dirty="0">
              <a:ln>
                <a:noFill/>
              </a:ln>
              <a:solidFill>
                <a:srgbClr val="642A8F"/>
              </a:solidFill>
              <a:effectLst/>
              <a:latin typeface="arial" panose="020B0604020202020204" pitchFamily="34" charset="0"/>
              <a:cs typeface="arial" panose="020B0604020202020204" pitchFamily="34" charset="0"/>
              <a:hlinkClick r:id="rId5"/>
            </a:endParaRPr>
          </a:p>
          <a:p>
            <a:r>
              <a:rPr lang="fr-FR" b="1" dirty="0">
                <a:solidFill>
                  <a:schemeClr val="accent5"/>
                </a:solidFill>
              </a:rPr>
              <a:t>Phage </a:t>
            </a:r>
            <a:r>
              <a:rPr lang="fr-FR" b="1" dirty="0" err="1">
                <a:solidFill>
                  <a:schemeClr val="accent5"/>
                </a:solidFill>
              </a:rPr>
              <a:t>based</a:t>
            </a:r>
            <a:r>
              <a:rPr lang="fr-FR" b="1" dirty="0">
                <a:solidFill>
                  <a:schemeClr val="accent5"/>
                </a:solidFill>
              </a:rPr>
              <a:t> </a:t>
            </a:r>
            <a:r>
              <a:rPr lang="fr-FR" b="1" dirty="0" err="1">
                <a:solidFill>
                  <a:schemeClr val="accent5"/>
                </a:solidFill>
              </a:rPr>
              <a:t>diagnosis</a:t>
            </a:r>
            <a:r>
              <a:rPr lang="fr-FR" b="1" dirty="0">
                <a:solidFill>
                  <a:schemeClr val="accent5"/>
                </a:solidFill>
              </a:rPr>
              <a:t> of </a:t>
            </a:r>
            <a:r>
              <a:rPr lang="fr-FR" b="1" dirty="0" err="1">
                <a:solidFill>
                  <a:schemeClr val="accent5"/>
                </a:solidFill>
              </a:rPr>
              <a:t>bacterial</a:t>
            </a:r>
            <a:r>
              <a:rPr lang="fr-FR" b="1" dirty="0">
                <a:solidFill>
                  <a:schemeClr val="accent5"/>
                </a:solidFill>
              </a:rPr>
              <a:t> infections</a:t>
            </a:r>
          </a:p>
          <a:p>
            <a:r>
              <a:rPr lang="fr-FR" dirty="0"/>
              <a:t>Hari Mohan </a:t>
            </a:r>
            <a:r>
              <a:rPr lang="fr-FR" dirty="0" err="1"/>
              <a:t>Saxena</a:t>
            </a:r>
            <a:r>
              <a:rPr lang="fr-FR" dirty="0"/>
              <a:t> </a:t>
            </a:r>
            <a:r>
              <a:rPr lang="fr-FR" dirty="0" err="1"/>
              <a:t>Vimlesh</a:t>
            </a:r>
            <a:r>
              <a:rPr lang="fr-FR" dirty="0"/>
              <a:t> </a:t>
            </a:r>
            <a:r>
              <a:rPr lang="fr-FR" dirty="0" err="1"/>
              <a:t>GuptaMini-ReviewPublish</a:t>
            </a:r>
            <a:r>
              <a:rPr lang="fr-FR" dirty="0"/>
              <a:t> Date : 2016-09-03</a:t>
            </a:r>
          </a:p>
          <a:p>
            <a:r>
              <a:rPr lang="fr-FR" dirty="0"/>
              <a:t>Journal of </a:t>
            </a:r>
            <a:r>
              <a:rPr lang="fr-FR" dirty="0" err="1"/>
              <a:t>Clinical</a:t>
            </a:r>
            <a:r>
              <a:rPr lang="fr-FR" dirty="0"/>
              <a:t> Trials, </a:t>
            </a:r>
            <a:r>
              <a:rPr lang="fr-FR" dirty="0" err="1"/>
              <a:t>Pathology</a:t>
            </a:r>
            <a:r>
              <a:rPr lang="fr-FR" dirty="0"/>
              <a:t> and Case </a:t>
            </a:r>
            <a:r>
              <a:rPr lang="fr-FR" dirty="0" err="1"/>
              <a:t>Studies</a:t>
            </a:r>
            <a:endParaRPr lang="fr-FR" dirty="0"/>
          </a:p>
          <a:p>
            <a:endParaRPr lang="fr-FR" dirty="0"/>
          </a:p>
          <a:p>
            <a:endParaRPr lang="fr-FR" dirty="0"/>
          </a:p>
          <a:p>
            <a:r>
              <a:rPr lang="fr-FR" b="1" u="sng" dirty="0" err="1">
                <a:solidFill>
                  <a:schemeClr val="accent5"/>
                </a:solidFill>
              </a:rPr>
              <a:t>Development</a:t>
            </a:r>
            <a:r>
              <a:rPr lang="fr-FR" b="1" u="sng" dirty="0">
                <a:solidFill>
                  <a:schemeClr val="accent5"/>
                </a:solidFill>
              </a:rPr>
              <a:t> of a </a:t>
            </a:r>
            <a:r>
              <a:rPr lang="fr-FR" b="1" u="sng" dirty="0" err="1">
                <a:solidFill>
                  <a:schemeClr val="accent5"/>
                </a:solidFill>
              </a:rPr>
              <a:t>Bacteriophage</a:t>
            </a:r>
            <a:r>
              <a:rPr lang="fr-FR" b="1" u="sng" dirty="0">
                <a:solidFill>
                  <a:schemeClr val="accent5"/>
                </a:solidFill>
              </a:rPr>
              <a:t> Phage </a:t>
            </a:r>
            <a:r>
              <a:rPr lang="fr-FR" b="1" u="sng" dirty="0" err="1">
                <a:solidFill>
                  <a:schemeClr val="accent5"/>
                </a:solidFill>
              </a:rPr>
              <a:t>Replication</a:t>
            </a:r>
            <a:r>
              <a:rPr lang="fr-FR" b="1" u="sng" dirty="0">
                <a:solidFill>
                  <a:schemeClr val="accent5"/>
                </a:solidFill>
              </a:rPr>
              <a:t> </a:t>
            </a:r>
            <a:r>
              <a:rPr lang="fr-FR" b="1" u="sng" dirty="0" err="1">
                <a:solidFill>
                  <a:schemeClr val="accent5"/>
                </a:solidFill>
              </a:rPr>
              <a:t>Assay</a:t>
            </a:r>
            <a:r>
              <a:rPr lang="fr-FR" b="1" u="sng" dirty="0">
                <a:solidFill>
                  <a:schemeClr val="accent5"/>
                </a:solidFill>
              </a:rPr>
              <a:t> for </a:t>
            </a:r>
            <a:r>
              <a:rPr lang="fr-FR" b="1" u="sng" dirty="0" err="1">
                <a:solidFill>
                  <a:schemeClr val="accent5"/>
                </a:solidFill>
              </a:rPr>
              <a:t>Diagnosis</a:t>
            </a:r>
            <a:r>
              <a:rPr lang="fr-FR" b="1" u="sng" dirty="0">
                <a:solidFill>
                  <a:schemeClr val="accent5"/>
                </a:solidFill>
              </a:rPr>
              <a:t> of </a:t>
            </a:r>
            <a:r>
              <a:rPr lang="fr-FR" b="1" u="sng" dirty="0" err="1">
                <a:solidFill>
                  <a:schemeClr val="accent5"/>
                </a:solidFill>
              </a:rPr>
              <a:t>Pulmonary</a:t>
            </a:r>
            <a:r>
              <a:rPr lang="fr-FR" b="1" u="sng" dirty="0">
                <a:solidFill>
                  <a:schemeClr val="accent5"/>
                </a:solidFill>
              </a:rPr>
              <a:t> </a:t>
            </a:r>
            <a:r>
              <a:rPr lang="fr-FR" b="1" u="sng" dirty="0" err="1">
                <a:solidFill>
                  <a:schemeClr val="accent5"/>
                </a:solidFill>
              </a:rPr>
              <a:t>Tuberculosis</a:t>
            </a:r>
            <a:endParaRPr lang="fr-FR" b="1" u="sng" dirty="0">
              <a:solidFill>
                <a:schemeClr val="accent5"/>
              </a:solidFill>
            </a:endParaRPr>
          </a:p>
          <a:p>
            <a:r>
              <a:rPr lang="fr-FR" dirty="0"/>
              <a:t>Ruth </a:t>
            </a:r>
            <a:r>
              <a:rPr lang="fr-FR" dirty="0" err="1"/>
              <a:t>McNerney</a:t>
            </a:r>
            <a:r>
              <a:rPr lang="fr-FR" dirty="0"/>
              <a:t>, </a:t>
            </a:r>
            <a:r>
              <a:rPr lang="fr-FR" dirty="0" err="1"/>
              <a:t>Bupe</a:t>
            </a:r>
            <a:r>
              <a:rPr lang="fr-FR" dirty="0"/>
              <a:t> S. </a:t>
            </a:r>
            <a:r>
              <a:rPr lang="fr-FR" dirty="0" err="1"/>
              <a:t>Kambashi</a:t>
            </a:r>
            <a:r>
              <a:rPr lang="fr-FR" dirty="0"/>
              <a:t>, Juliana </a:t>
            </a:r>
            <a:r>
              <a:rPr lang="fr-FR" dirty="0" err="1"/>
              <a:t>Kinkese</a:t>
            </a:r>
            <a:r>
              <a:rPr lang="fr-FR" dirty="0"/>
              <a:t>, Ruth </a:t>
            </a:r>
            <a:r>
              <a:rPr lang="fr-FR" dirty="0" err="1"/>
              <a:t>Tembwe</a:t>
            </a:r>
            <a:r>
              <a:rPr lang="fr-FR" dirty="0"/>
              <a:t>, Peter Godfrey-</a:t>
            </a:r>
            <a:r>
              <a:rPr lang="fr-FR" dirty="0" err="1"/>
              <a:t>Faussett</a:t>
            </a:r>
            <a:r>
              <a:rPr lang="fr-FR" dirty="0"/>
              <a:t> </a:t>
            </a:r>
          </a:p>
          <a:p>
            <a:r>
              <a:rPr lang="fr-FR" dirty="0"/>
              <a:t>ASM </a:t>
            </a:r>
            <a:r>
              <a:rPr lang="fr-FR" b="1" dirty="0"/>
              <a:t>DOI:</a:t>
            </a:r>
            <a:r>
              <a:rPr lang="fr-FR" dirty="0"/>
              <a:t> 10.1128/JCM.42.5.2115-2120.2004</a:t>
            </a:r>
          </a:p>
          <a:p>
            <a:pPr marL="0" marR="0" lvl="0" indent="0" algn="l" defTabSz="914400" rtl="0" eaLnBrk="0" fontAlgn="t" latinLnBrk="0" hangingPunct="0">
              <a:lnSpc>
                <a:spcPct val="100000"/>
              </a:lnSpc>
              <a:spcBef>
                <a:spcPct val="0"/>
              </a:spcBef>
              <a:spcAft>
                <a:spcPct val="0"/>
              </a:spcAft>
              <a:buClrTx/>
              <a:buSzTx/>
              <a:buFontTx/>
              <a:buNone/>
              <a:tabLst/>
            </a:pPr>
            <a:endParaRPr kumimoji="0" lang="fr-FR" altLang="fr-FR" b="0" i="0" u="none" strike="noStrike" cap="none" normalizeH="0" baseline="0" dirty="0">
              <a:ln>
                <a:noFill/>
              </a:ln>
              <a:solidFill>
                <a:srgbClr val="642A8F"/>
              </a:solidFill>
              <a:effectLst/>
              <a:latin typeface="arial" panose="020B0604020202020204" pitchFamily="34" charset="0"/>
              <a:cs typeface="arial" panose="020B0604020202020204" pitchFamily="34" charset="0"/>
              <a:hlinkClick r:id="rId5"/>
            </a:endParaRPr>
          </a:p>
          <a:p>
            <a:pPr marL="0" marR="0" lvl="0" indent="0" algn="l" defTabSz="914400" rtl="0" eaLnBrk="0" fontAlgn="t" latinLnBrk="0" hangingPunct="0">
              <a:lnSpc>
                <a:spcPct val="100000"/>
              </a:lnSpc>
              <a:spcBef>
                <a:spcPct val="0"/>
              </a:spcBef>
              <a:spcAft>
                <a:spcPct val="0"/>
              </a:spcAft>
              <a:buClrTx/>
              <a:buSzTx/>
              <a:buFontTx/>
              <a:buNone/>
              <a:tabLst/>
            </a:pPr>
            <a:r>
              <a:rPr kumimoji="0" lang="fr-FR" altLang="fr-FR" b="0" i="0" u="none" strike="noStrike" cap="none" normalizeH="0" baseline="0" dirty="0">
                <a:ln>
                  <a:noFill/>
                </a:ln>
                <a:solidFill>
                  <a:srgbClr val="642A8F"/>
                </a:solidFill>
                <a:effectLst/>
                <a:latin typeface="arial" panose="020B0604020202020204" pitchFamily="34" charset="0"/>
                <a:cs typeface="arial" panose="020B0604020202020204" pitchFamily="34" charset="0"/>
                <a:hlinkClick r:id="rId5"/>
              </a:rPr>
              <a:t>Sci Rep</a:t>
            </a:r>
            <a:r>
              <a:rPr kumimoji="0" lang="fr-FR" altLang="fr-FR"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2018; 8: 5091.</a:t>
            </a:r>
          </a:p>
          <a:p>
            <a:pPr marL="0" marR="0" lvl="0" indent="0" algn="l" defTabSz="914400" rtl="0" eaLnBrk="0" fontAlgn="t" latinLnBrk="0" hangingPunct="0">
              <a:lnSpc>
                <a:spcPct val="100000"/>
              </a:lnSpc>
              <a:spcBef>
                <a:spcPct val="0"/>
              </a:spcBef>
              <a:spcAft>
                <a:spcPct val="0"/>
              </a:spcAft>
              <a:buClrTx/>
              <a:buSzTx/>
              <a:buFontTx/>
              <a:buNone/>
              <a:tabLst/>
            </a:pPr>
            <a:r>
              <a:rPr kumimoji="0" lang="fr-FR" altLang="fr-FR"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Published</a:t>
            </a:r>
            <a:r>
              <a:rPr kumimoji="0" lang="fr-FR" altLang="fr-FR"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online 2018 Mar 23. </a:t>
            </a:r>
            <a:r>
              <a:rPr kumimoji="0" lang="fr-FR" altLang="fr-FR"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doi</a:t>
            </a:r>
            <a:r>
              <a:rPr kumimoji="0" lang="fr-FR" altLang="fr-FR"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fr-FR" altLang="fr-FR" b="0" i="0" u="none" strike="noStrike" cap="none" normalizeH="0" baseline="0" dirty="0">
                <a:ln>
                  <a:noFill/>
                </a:ln>
                <a:solidFill>
                  <a:srgbClr val="642A8F"/>
                </a:solidFill>
                <a:effectLst/>
                <a:latin typeface="arial" panose="020B0604020202020204" pitchFamily="34" charset="0"/>
                <a:cs typeface="arial" panose="020B0604020202020204" pitchFamily="34" charset="0"/>
                <a:hlinkClick r:id="rId7"/>
              </a:rPr>
              <a:t>10.1038/s41598-018-23418-y</a:t>
            </a:r>
            <a:endParaRPr kumimoji="0" lang="fr-FR" altLang="fr-FR" b="0" i="0" u="none" strike="noStrike" cap="none" normalizeH="0" baseline="0" dirty="0">
              <a:ln>
                <a:noFill/>
              </a:ln>
              <a:solidFill>
                <a:srgbClr val="000000"/>
              </a:solidFill>
              <a:effectLst/>
              <a:latin typeface="arial" panose="020B0604020202020204" pitchFamily="34" charset="0"/>
              <a:cs typeface="arial" panose="020B0604020202020204" pitchFamily="34" charset="0"/>
            </a:endParaRPr>
          </a:p>
          <a:p>
            <a:pPr marL="0" marR="0" lvl="0" indent="0" algn="l" defTabSz="914400" rtl="0" eaLnBrk="0" fontAlgn="t" latinLnBrk="0" hangingPunct="0">
              <a:lnSpc>
                <a:spcPct val="100000"/>
              </a:lnSpc>
              <a:spcBef>
                <a:spcPct val="0"/>
              </a:spcBef>
              <a:spcAft>
                <a:spcPct val="0"/>
              </a:spcAft>
              <a:buClrTx/>
              <a:buSzTx/>
              <a:buFontTx/>
              <a:buNone/>
              <a:tabLst/>
            </a:pPr>
            <a:r>
              <a:rPr kumimoji="0" lang="fr-FR" altLang="fr-FR" b="0" i="0" u="none" strike="noStrike" cap="none" normalizeH="0" baseline="0" dirty="0">
                <a:ln>
                  <a:noFill/>
                </a:ln>
                <a:solidFill>
                  <a:srgbClr val="000000"/>
                </a:solidFill>
                <a:effectLst/>
                <a:latin typeface="arial" panose="020B0604020202020204" pitchFamily="34" charset="0"/>
                <a:cs typeface="arial" panose="020B0604020202020204" pitchFamily="34" charset="0"/>
              </a:rPr>
              <a:t>PMCID: PMC5865146</a:t>
            </a:r>
          </a:p>
          <a:p>
            <a:pPr marL="0" marR="0" lvl="0" indent="0" algn="l" defTabSz="914400" rtl="0" eaLnBrk="0" fontAlgn="t" latinLnBrk="0" hangingPunct="0">
              <a:lnSpc>
                <a:spcPct val="100000"/>
              </a:lnSpc>
              <a:spcBef>
                <a:spcPct val="0"/>
              </a:spcBef>
              <a:spcAft>
                <a:spcPct val="0"/>
              </a:spcAft>
              <a:buClrTx/>
              <a:buSzTx/>
              <a:buFontTx/>
              <a:buNone/>
              <a:tabLst/>
            </a:pPr>
            <a:r>
              <a:rPr kumimoji="0" lang="fr-FR" altLang="fr-FR" b="0" i="0" u="none" strike="noStrike" cap="none" normalizeH="0" baseline="0" dirty="0">
                <a:ln>
                  <a:noFill/>
                </a:ln>
                <a:solidFill>
                  <a:srgbClr val="000000"/>
                </a:solidFill>
                <a:effectLst/>
                <a:latin typeface="arial" panose="020B0604020202020204" pitchFamily="34" charset="0"/>
                <a:cs typeface="arial" panose="020B0604020202020204" pitchFamily="34" charset="0"/>
              </a:rPr>
              <a:t>PMID: </a:t>
            </a:r>
            <a:r>
              <a:rPr kumimoji="0" lang="fr-FR" altLang="fr-FR" b="0" i="0" u="none" strike="noStrike" cap="none" normalizeH="0" baseline="0" dirty="0">
                <a:ln>
                  <a:noFill/>
                </a:ln>
                <a:solidFill>
                  <a:srgbClr val="642A8F"/>
                </a:solidFill>
                <a:effectLst/>
                <a:latin typeface="arial" panose="020B0604020202020204" pitchFamily="34" charset="0"/>
                <a:cs typeface="arial" panose="020B0604020202020204" pitchFamily="34" charset="0"/>
                <a:hlinkClick r:id="rId8"/>
              </a:rPr>
              <a:t>29572482</a:t>
            </a:r>
            <a:endParaRPr kumimoji="0" lang="fr-FR" altLang="fr-FR" b="0" i="0" u="none" strike="noStrike" cap="none" normalizeH="0" baseline="0" dirty="0">
              <a:ln>
                <a:noFill/>
              </a:ln>
              <a:solidFill>
                <a:srgbClr val="000000"/>
              </a:solidFill>
              <a:effectLst/>
              <a:latin typeface="arial" panose="020B0604020202020204" pitchFamily="34" charset="0"/>
              <a:cs typeface="arial" panose="020B0604020202020204" pitchFamily="34" charset="0"/>
            </a:endParaRPr>
          </a:p>
          <a:p>
            <a:pPr marL="0" marR="0" lvl="0" indent="0" algn="l" defTabSz="914400" rtl="0" eaLnBrk="0" fontAlgn="t" latinLnBrk="0" hangingPunct="0">
              <a:lnSpc>
                <a:spcPct val="100000"/>
              </a:lnSpc>
              <a:spcBef>
                <a:spcPct val="0"/>
              </a:spcBef>
              <a:spcAft>
                <a:spcPct val="0"/>
              </a:spcAft>
              <a:buClrTx/>
              <a:buSzTx/>
              <a:buFontTx/>
              <a:buNone/>
              <a:tabLst/>
            </a:pPr>
            <a:r>
              <a:rPr kumimoji="0" lang="fr-FR" altLang="fr-FR"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Bacteriophages</a:t>
            </a:r>
            <a:r>
              <a:rPr kumimoji="0" lang="fr-FR" altLang="fr-FR"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are more virulent to </a:t>
            </a:r>
            <a:r>
              <a:rPr kumimoji="0" lang="fr-FR" altLang="fr-FR"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bacteria</a:t>
            </a:r>
            <a:r>
              <a:rPr kumimoji="0" lang="fr-FR" altLang="fr-FR"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fr-FR" altLang="fr-FR"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with</a:t>
            </a:r>
            <a:r>
              <a:rPr kumimoji="0" lang="fr-FR" altLang="fr-FR"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fr-FR" altLang="fr-FR"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human</a:t>
            </a:r>
            <a:r>
              <a:rPr kumimoji="0" lang="fr-FR" altLang="fr-FR"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fr-FR" altLang="fr-FR"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cells</a:t>
            </a:r>
            <a:r>
              <a:rPr kumimoji="0" lang="fr-FR" altLang="fr-FR"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fr-FR" altLang="fr-FR"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than</a:t>
            </a:r>
            <a:r>
              <a:rPr kumimoji="0" lang="fr-FR" altLang="fr-FR"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fr-FR" altLang="fr-FR"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they</a:t>
            </a:r>
            <a:r>
              <a:rPr kumimoji="0" lang="fr-FR" altLang="fr-FR"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are in </a:t>
            </a:r>
            <a:r>
              <a:rPr kumimoji="0" lang="fr-FR" altLang="fr-FR"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bacterial</a:t>
            </a:r>
            <a:r>
              <a:rPr kumimoji="0" lang="fr-FR" altLang="fr-FR"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culture</a:t>
            </a:r>
          </a:p>
          <a:p>
            <a:pPr marL="0" marR="0" lvl="0" indent="0" algn="l" defTabSz="914400" rtl="0" eaLnBrk="0" fontAlgn="t" latinLnBrk="0" hangingPunct="0">
              <a:lnSpc>
                <a:spcPct val="100000"/>
              </a:lnSpc>
              <a:spcBef>
                <a:spcPct val="0"/>
              </a:spcBef>
              <a:spcAft>
                <a:spcPct val="0"/>
              </a:spcAft>
              <a:buClrTx/>
              <a:buSzTx/>
              <a:buFontTx/>
              <a:buNone/>
              <a:tabLst/>
            </a:pPr>
            <a:r>
              <a:rPr kumimoji="0" lang="fr-FR" altLang="fr-FR"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insights </a:t>
            </a:r>
            <a:r>
              <a:rPr kumimoji="0" lang="fr-FR" altLang="fr-FR"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from</a:t>
            </a:r>
            <a:r>
              <a:rPr kumimoji="0" lang="fr-FR" altLang="fr-FR"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HT-29 </a:t>
            </a:r>
            <a:r>
              <a:rPr kumimoji="0" lang="fr-FR" altLang="fr-FR"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cells</a:t>
            </a:r>
            <a:endParaRPr kumimoji="0" lang="fr-FR" altLang="fr-FR" b="0" i="0" u="none" strike="noStrike" cap="none" normalizeH="0" baseline="0" dirty="0">
              <a:ln>
                <a:noFill/>
              </a:ln>
              <a:solidFill>
                <a:srgbClr val="000000"/>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b="0" i="0" u="none" strike="noStrike" cap="none" normalizeH="0" baseline="0" dirty="0">
                <a:ln>
                  <a:noFill/>
                </a:ln>
                <a:solidFill>
                  <a:srgbClr val="642A8F"/>
                </a:solidFill>
                <a:effectLst/>
                <a:latin typeface="arial" panose="020B0604020202020204" pitchFamily="34" charset="0"/>
                <a:cs typeface="arial" panose="020B0604020202020204" pitchFamily="34" charset="0"/>
                <a:hlinkClick r:id="rId9"/>
              </a:rPr>
              <a:t>Jinyu Shan</a:t>
            </a:r>
            <a:r>
              <a:rPr kumimoji="0" lang="fr-FR" altLang="fr-FR" b="0" i="0" u="none" strike="noStrike" cap="none" normalizeH="0" baseline="0" dirty="0">
                <a:ln>
                  <a:noFill/>
                </a:ln>
                <a:solidFill>
                  <a:srgbClr val="000000"/>
                </a:solidFill>
                <a:effectLst/>
                <a:latin typeface="arial" panose="020B0604020202020204" pitchFamily="34" charset="0"/>
                <a:cs typeface="arial" panose="020B0604020202020204" pitchFamily="34" charset="0"/>
              </a:rPr>
              <a:t>,</a:t>
            </a:r>
            <a:r>
              <a:rPr kumimoji="0" lang="fr-FR" altLang="fr-FR" b="0" i="0" u="none" strike="noStrike" cap="none" normalizeH="0" baseline="30000" dirty="0">
                <a:ln>
                  <a:noFill/>
                </a:ln>
                <a:solidFill>
                  <a:srgbClr val="000000"/>
                </a:solidFill>
                <a:effectLst/>
                <a:latin typeface="arial" panose="020B0604020202020204" pitchFamily="34" charset="0"/>
                <a:cs typeface="arial" panose="020B0604020202020204" pitchFamily="34" charset="0"/>
              </a:rPr>
              <a:t>        1</a:t>
            </a:r>
            <a:r>
              <a:rPr kumimoji="0" lang="fr-FR" altLang="fr-FR"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fr-FR" altLang="fr-FR" b="0" i="0" u="none" strike="noStrike" cap="none" normalizeH="0" baseline="0" dirty="0">
                <a:ln>
                  <a:noFill/>
                </a:ln>
                <a:solidFill>
                  <a:srgbClr val="642A8F"/>
                </a:solidFill>
                <a:effectLst/>
                <a:latin typeface="arial" panose="020B0604020202020204" pitchFamily="34" charset="0"/>
                <a:cs typeface="arial" panose="020B0604020202020204" pitchFamily="34" charset="0"/>
                <a:hlinkClick r:id="rId10"/>
              </a:rPr>
              <a:t>Ananthi Ramachandran</a:t>
            </a:r>
            <a:r>
              <a:rPr kumimoji="0" lang="fr-FR" altLang="fr-FR" b="0" i="0" u="none" strike="noStrike" cap="none" normalizeH="0" baseline="0" dirty="0">
                <a:ln>
                  <a:noFill/>
                </a:ln>
                <a:solidFill>
                  <a:srgbClr val="000000"/>
                </a:solidFill>
                <a:effectLst/>
                <a:latin typeface="arial" panose="020B0604020202020204" pitchFamily="34" charset="0"/>
                <a:cs typeface="arial" panose="020B0604020202020204" pitchFamily="34" charset="0"/>
              </a:rPr>
              <a:t>,</a:t>
            </a:r>
            <a:r>
              <a:rPr kumimoji="0" lang="fr-FR" altLang="fr-FR" b="0" i="0" u="none" strike="noStrike" cap="none" normalizeH="0" baseline="30000" dirty="0">
                <a:ln>
                  <a:noFill/>
                </a:ln>
                <a:solidFill>
                  <a:srgbClr val="000000"/>
                </a:solidFill>
                <a:effectLst/>
                <a:latin typeface="arial" panose="020B0604020202020204" pitchFamily="34" charset="0"/>
                <a:cs typeface="arial" panose="020B0604020202020204" pitchFamily="34" charset="0"/>
              </a:rPr>
              <a:t>#1</a:t>
            </a:r>
            <a:r>
              <a:rPr kumimoji="0" lang="fr-FR" altLang="fr-FR"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fr-FR" altLang="fr-FR" b="0" i="0" u="none" strike="noStrike" cap="none" normalizeH="0" baseline="0" dirty="0">
                <a:ln>
                  <a:noFill/>
                </a:ln>
                <a:solidFill>
                  <a:srgbClr val="642A8F"/>
                </a:solidFill>
                <a:effectLst/>
                <a:latin typeface="arial" panose="020B0604020202020204" pitchFamily="34" charset="0"/>
                <a:cs typeface="arial" panose="020B0604020202020204" pitchFamily="34" charset="0"/>
                <a:hlinkClick r:id="rId11"/>
              </a:rPr>
              <a:t>Anisha M. Thanki</a:t>
            </a:r>
            <a:r>
              <a:rPr kumimoji="0" lang="fr-FR" altLang="fr-FR" b="0" i="0" u="none" strike="noStrike" cap="none" normalizeH="0" baseline="0" dirty="0">
                <a:ln>
                  <a:noFill/>
                </a:ln>
                <a:solidFill>
                  <a:srgbClr val="000000"/>
                </a:solidFill>
                <a:effectLst/>
                <a:latin typeface="arial" panose="020B0604020202020204" pitchFamily="34" charset="0"/>
                <a:cs typeface="arial" panose="020B0604020202020204" pitchFamily="34" charset="0"/>
              </a:rPr>
              <a:t>,</a:t>
            </a:r>
            <a:r>
              <a:rPr kumimoji="0" lang="fr-FR" altLang="fr-FR" b="0" i="0" u="none" strike="noStrike" cap="none" normalizeH="0" baseline="30000" dirty="0">
                <a:ln>
                  <a:noFill/>
                </a:ln>
                <a:solidFill>
                  <a:srgbClr val="000000"/>
                </a:solidFill>
                <a:effectLst/>
                <a:latin typeface="arial" panose="020B0604020202020204" pitchFamily="34" charset="0"/>
                <a:cs typeface="arial" panose="020B0604020202020204" pitchFamily="34" charset="0"/>
              </a:rPr>
              <a:t>#1</a:t>
            </a:r>
            <a:r>
              <a:rPr kumimoji="0" lang="fr-FR" altLang="fr-FR"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fr-FR" altLang="fr-FR" b="0" i="0" u="none" strike="noStrike" cap="none" normalizeH="0" baseline="0" dirty="0">
                <a:ln>
                  <a:noFill/>
                </a:ln>
                <a:solidFill>
                  <a:srgbClr val="642A8F"/>
                </a:solidFill>
                <a:effectLst/>
                <a:latin typeface="arial" panose="020B0604020202020204" pitchFamily="34" charset="0"/>
                <a:cs typeface="arial" panose="020B0604020202020204" pitchFamily="34" charset="0"/>
                <a:hlinkClick r:id="rId12"/>
              </a:rPr>
              <a:t>Fatima B. I. Vukusic</a:t>
            </a:r>
            <a:r>
              <a:rPr kumimoji="0" lang="fr-FR" altLang="fr-FR" b="0" i="0" u="none" strike="noStrike" cap="none" normalizeH="0" baseline="0" dirty="0">
                <a:ln>
                  <a:noFill/>
                </a:ln>
                <a:solidFill>
                  <a:srgbClr val="000000"/>
                </a:solidFill>
                <a:effectLst/>
                <a:latin typeface="arial" panose="020B0604020202020204" pitchFamily="34" charset="0"/>
                <a:cs typeface="arial" panose="020B0604020202020204" pitchFamily="34" charset="0"/>
              </a:rPr>
              <a:t>,</a:t>
            </a:r>
            <a:r>
              <a:rPr kumimoji="0" lang="fr-FR" altLang="fr-FR" b="0" i="0" u="none" strike="noStrike" cap="none" normalizeH="0" baseline="30000" dirty="0">
                <a:ln>
                  <a:noFill/>
                </a:ln>
                <a:solidFill>
                  <a:srgbClr val="000000"/>
                </a:solidFill>
                <a:effectLst/>
                <a:latin typeface="arial" panose="020B0604020202020204" pitchFamily="34" charset="0"/>
                <a:cs typeface="arial" panose="020B0604020202020204" pitchFamily="34" charset="0"/>
              </a:rPr>
              <a:t>1</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fr-FR" altLang="fr-FR" b="0" i="0" u="none" strike="noStrike" cap="none" normalizeH="0" baseline="0" dirty="0">
                <a:ln>
                  <a:noFill/>
                </a:ln>
                <a:solidFill>
                  <a:srgbClr val="642A8F"/>
                </a:solidFill>
                <a:effectLst/>
                <a:latin typeface="arial" panose="020B0604020202020204" pitchFamily="34" charset="0"/>
                <a:cs typeface="arial" panose="020B0604020202020204" pitchFamily="34" charset="0"/>
                <a:hlinkClick r:id="rId13"/>
              </a:rPr>
              <a:t>Jakub Barylski</a:t>
            </a:r>
            <a:r>
              <a:rPr kumimoji="0" lang="fr-FR" altLang="fr-FR" b="0" i="0" u="none" strike="noStrike" cap="none" normalizeH="0" baseline="0" dirty="0">
                <a:ln>
                  <a:noFill/>
                </a:ln>
                <a:solidFill>
                  <a:srgbClr val="000000"/>
                </a:solidFill>
                <a:effectLst/>
                <a:latin typeface="arial" panose="020B0604020202020204" pitchFamily="34" charset="0"/>
                <a:cs typeface="arial" panose="020B0604020202020204" pitchFamily="34" charset="0"/>
              </a:rPr>
              <a:t>,</a:t>
            </a:r>
            <a:r>
              <a:rPr kumimoji="0" lang="fr-FR" altLang="fr-FR" b="0" i="0" u="none" strike="noStrike" cap="none" normalizeH="0" baseline="30000" dirty="0">
                <a:ln>
                  <a:noFill/>
                </a:ln>
                <a:solidFill>
                  <a:srgbClr val="000000"/>
                </a:solidFill>
                <a:effectLst/>
                <a:latin typeface="arial" panose="020B0604020202020204" pitchFamily="34" charset="0"/>
                <a:cs typeface="arial" panose="020B0604020202020204" pitchFamily="34" charset="0"/>
              </a:rPr>
              <a:t>2</a:t>
            </a:r>
            <a:r>
              <a:rPr kumimoji="0" lang="fr-FR" altLang="fr-FR"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fr-FR" altLang="fr-FR"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and</a:t>
            </a:r>
            <a:r>
              <a:rPr kumimoji="0" lang="fr-FR" altLang="fr-FR" b="0" i="0" u="none" strike="noStrike" cap="none" normalizeH="0" baseline="0" dirty="0" err="1">
                <a:ln>
                  <a:noFill/>
                </a:ln>
                <a:solidFill>
                  <a:srgbClr val="642A8F"/>
                </a:solidFill>
                <a:effectLst/>
                <a:latin typeface="arial" panose="020B0604020202020204" pitchFamily="34" charset="0"/>
                <a:cs typeface="arial" panose="020B0604020202020204" pitchFamily="34" charset="0"/>
                <a:hlinkClick r:id="rId14"/>
              </a:rPr>
              <a:t>Martha</a:t>
            </a:r>
            <a:r>
              <a:rPr kumimoji="0" lang="fr-FR" altLang="fr-FR" b="0" i="0" u="none" strike="noStrike" cap="none" normalizeH="0" baseline="0" dirty="0">
                <a:ln>
                  <a:noFill/>
                </a:ln>
                <a:solidFill>
                  <a:srgbClr val="642A8F"/>
                </a:solidFill>
                <a:effectLst/>
                <a:latin typeface="arial" panose="020B0604020202020204" pitchFamily="34" charset="0"/>
                <a:cs typeface="arial" panose="020B0604020202020204" pitchFamily="34" charset="0"/>
                <a:hlinkClick r:id="rId14"/>
              </a:rPr>
              <a:t> R. J. Clokie</a:t>
            </a:r>
            <a:r>
              <a:rPr kumimoji="0" lang="fr-FR" altLang="fr-FR" b="0" i="0" u="none" strike="noStrike" cap="none" normalizeH="0" baseline="30000" dirty="0">
                <a:ln>
                  <a:noFill/>
                </a:ln>
                <a:solidFill>
                  <a:srgbClr val="000000"/>
                </a:solidFill>
                <a:effectLst/>
                <a:latin typeface="arial" panose="020B0604020202020204" pitchFamily="34" charset="0"/>
                <a:cs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lang="fr-FR" altLang="fr-FR" b="1" u="sng" baseline="30000" dirty="0">
              <a:solidFill>
                <a:schemeClr val="accent5"/>
              </a:solidFill>
              <a:cs typeface="arial" panose="020B0604020202020204" pitchFamily="34" charset="0"/>
            </a:endParaRPr>
          </a:p>
          <a:p>
            <a:r>
              <a:rPr lang="fr-FR" b="1" u="sng" dirty="0" err="1">
                <a:solidFill>
                  <a:schemeClr val="accent5"/>
                </a:solidFill>
              </a:rPr>
              <a:t>Holins</a:t>
            </a:r>
            <a:r>
              <a:rPr lang="fr-FR" b="1" u="sng" dirty="0">
                <a:solidFill>
                  <a:schemeClr val="accent5"/>
                </a:solidFill>
              </a:rPr>
              <a:t>: the </a:t>
            </a:r>
            <a:r>
              <a:rPr lang="fr-FR" b="1" u="sng" dirty="0" err="1">
                <a:solidFill>
                  <a:schemeClr val="accent5"/>
                </a:solidFill>
              </a:rPr>
              <a:t>protein</a:t>
            </a:r>
            <a:r>
              <a:rPr lang="fr-FR" b="1" u="sng" dirty="0">
                <a:solidFill>
                  <a:schemeClr val="accent5"/>
                </a:solidFill>
              </a:rPr>
              <a:t> </a:t>
            </a:r>
            <a:r>
              <a:rPr lang="fr-FR" b="1" u="sng" dirty="0" err="1">
                <a:solidFill>
                  <a:schemeClr val="accent5"/>
                </a:solidFill>
              </a:rPr>
              <a:t>clocks</a:t>
            </a:r>
            <a:r>
              <a:rPr lang="fr-FR" b="1" u="sng" dirty="0">
                <a:solidFill>
                  <a:schemeClr val="accent5"/>
                </a:solidFill>
              </a:rPr>
              <a:t> of </a:t>
            </a:r>
            <a:r>
              <a:rPr lang="fr-FR" b="1" u="sng" dirty="0" err="1">
                <a:solidFill>
                  <a:schemeClr val="accent5"/>
                </a:solidFill>
              </a:rPr>
              <a:t>bacteriophage</a:t>
            </a:r>
            <a:r>
              <a:rPr lang="fr-FR" b="1" u="sng" dirty="0">
                <a:solidFill>
                  <a:schemeClr val="accent5"/>
                </a:solidFill>
              </a:rPr>
              <a:t> </a:t>
            </a:r>
            <a:r>
              <a:rPr lang="fr-FR" b="1" u="sng" dirty="0" err="1">
                <a:solidFill>
                  <a:schemeClr val="accent5"/>
                </a:solidFill>
              </a:rPr>
              <a:t>infectionsang</a:t>
            </a:r>
            <a:r>
              <a:rPr lang="fr-FR" b="1" u="sng" dirty="0">
                <a:solidFill>
                  <a:schemeClr val="accent5"/>
                </a:solidFill>
              </a:rPr>
              <a:t> IN,</a:t>
            </a:r>
          </a:p>
          <a:p>
            <a:r>
              <a:rPr lang="fr-FR" dirty="0"/>
              <a:t>Wang  Smith DL, Young R 2000. . </a:t>
            </a:r>
            <a:r>
              <a:rPr lang="fr-FR" dirty="0" err="1"/>
              <a:t>Annu</a:t>
            </a:r>
            <a:r>
              <a:rPr lang="fr-FR" dirty="0"/>
              <a:t>. </a:t>
            </a:r>
            <a:r>
              <a:rPr lang="fr-FR" dirty="0" err="1"/>
              <a:t>Rev</a:t>
            </a:r>
            <a:r>
              <a:rPr lang="fr-FR" dirty="0"/>
              <a:t>. </a:t>
            </a:r>
            <a:r>
              <a:rPr lang="fr-FR" dirty="0" err="1"/>
              <a:t>Microbiol</a:t>
            </a:r>
            <a:r>
              <a:rPr lang="fr-FR" dirty="0"/>
              <a:t>. </a:t>
            </a:r>
            <a:r>
              <a:rPr lang="fr-FR" b="1" dirty="0"/>
              <a:t>54</a:t>
            </a:r>
            <a:r>
              <a:rPr lang="fr-FR" dirty="0"/>
              <a:t>: 799–825.</a:t>
            </a:r>
            <a:r>
              <a:rPr kumimoji="0" lang="fr-FR" altLang="fr-FR" b="0" i="0" u="none" strike="noStrike" cap="none" normalizeH="0" baseline="30000" dirty="0">
                <a:ln>
                  <a:noFill/>
                </a:ln>
                <a:solidFill>
                  <a:srgbClr val="000000"/>
                </a:solidFill>
                <a:effectLst/>
                <a:latin typeface="arial" panose="020B0604020202020204" pitchFamily="34" charset="0"/>
                <a:cs typeface="arial" panose="020B0604020202020204" pitchFamily="34" charset="0"/>
              </a:rPr>
              <a:t>      1  </a:t>
            </a:r>
            <a:endParaRPr kumimoji="0" lang="fr-FR" altLang="fr-FR" b="0" i="0" u="none" strike="noStrike" cap="none" normalizeH="0" baseline="0" dirty="0">
              <a:ln>
                <a:noFill/>
              </a:ln>
              <a:solidFill>
                <a:schemeClr val="tx1"/>
              </a:solidFill>
              <a:effectLst/>
              <a:latin typeface="arial" panose="020B0604020202020204" pitchFamily="34" charset="0"/>
            </a:endParaRPr>
          </a:p>
        </p:txBody>
      </p:sp>
      <p:pic>
        <p:nvPicPr>
          <p:cNvPr id="1029" name="Picture 5" descr="corresponding author">
            <a:extLst>
              <a:ext uri="{FF2B5EF4-FFF2-40B4-BE49-F238E27FC236}">
                <a16:creationId xmlns:a16="http://schemas.microsoft.com/office/drawing/2014/main" id="{09867262-0838-E148-93EE-DDDDA3490C3C}"/>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82625" y="862013"/>
            <a:ext cx="88900" cy="1143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orresponding author">
            <a:extLst>
              <a:ext uri="{FF2B5EF4-FFF2-40B4-BE49-F238E27FC236}">
                <a16:creationId xmlns:a16="http://schemas.microsoft.com/office/drawing/2014/main" id="{76259257-C5F1-A741-B7EB-5F50EBA73308}"/>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735763" y="862013"/>
            <a:ext cx="88900" cy="114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39012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61"/>
          <p:cNvSpPr txBox="1"/>
          <p:nvPr/>
        </p:nvSpPr>
        <p:spPr>
          <a:xfrm>
            <a:off x="3882045" y="1330554"/>
            <a:ext cx="1401987" cy="392543"/>
          </a:xfrm>
          <a:prstGeom prst="rect">
            <a:avLst/>
          </a:prstGeom>
          <a:noFill/>
        </p:spPr>
        <p:txBody>
          <a:bodyPr wrap="none" tIns="0" rIns="0" bIns="0">
            <a:spAutoFit/>
          </a:bodyPr>
          <a:lstStyle/>
          <a:p>
            <a:pPr algn="ctr" defTabSz="685846">
              <a:defRPr/>
            </a:pPr>
            <a:r>
              <a:rPr lang="en-US" sz="2551" b="1" spc="150" dirty="0">
                <a:gradFill flip="none" rotWithShape="1">
                  <a:gsLst>
                    <a:gs pos="57000">
                      <a:schemeClr val="accent4"/>
                    </a:gs>
                    <a:gs pos="9000">
                      <a:schemeClr val="accent2"/>
                    </a:gs>
                  </a:gsLst>
                  <a:lin ang="900000" scaled="0"/>
                  <a:tileRect/>
                </a:gradFill>
                <a:latin typeface="Calibri" charset="0"/>
                <a:ea typeface="Calibri" charset="0"/>
                <a:cs typeface="Calibri" charset="0"/>
              </a:rPr>
              <a:t>Partners</a:t>
            </a:r>
          </a:p>
        </p:txBody>
      </p:sp>
      <p:cxnSp>
        <p:nvCxnSpPr>
          <p:cNvPr id="5" name="Straight Connector 72"/>
          <p:cNvCxnSpPr/>
          <p:nvPr/>
        </p:nvCxnSpPr>
        <p:spPr>
          <a:xfrm>
            <a:off x="4321309" y="1840293"/>
            <a:ext cx="511506" cy="0"/>
          </a:xfrm>
          <a:prstGeom prst="line">
            <a:avLst/>
          </a:prstGeom>
          <a:ln w="4572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38915" name="Image 1"/>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142863" y="2044339"/>
            <a:ext cx="6693234" cy="1695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289249" y="3681437"/>
            <a:ext cx="1592796" cy="1081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a:extLst>
              <a:ext uri="{FF2B5EF4-FFF2-40B4-BE49-F238E27FC236}">
                <a16:creationId xmlns:a16="http://schemas.microsoft.com/office/drawing/2014/main" id="{D604EBCD-EC2E-3744-A010-6BF0C93A4DF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33535" y="5105400"/>
            <a:ext cx="3410465" cy="1427440"/>
          </a:xfrm>
          <a:prstGeom prst="rect">
            <a:avLst/>
          </a:prstGeom>
        </p:spPr>
      </p:pic>
      <p:sp>
        <p:nvSpPr>
          <p:cNvPr id="2" name="ZoneTexte 1">
            <a:extLst>
              <a:ext uri="{FF2B5EF4-FFF2-40B4-BE49-F238E27FC236}">
                <a16:creationId xmlns:a16="http://schemas.microsoft.com/office/drawing/2014/main" id="{698EA74A-EEB7-4340-B857-AA5F5CEBD9B4}"/>
              </a:ext>
            </a:extLst>
          </p:cNvPr>
          <p:cNvSpPr txBox="1"/>
          <p:nvPr/>
        </p:nvSpPr>
        <p:spPr>
          <a:xfrm>
            <a:off x="250985" y="5581112"/>
            <a:ext cx="5482550" cy="954107"/>
          </a:xfrm>
          <a:prstGeom prst="rect">
            <a:avLst/>
          </a:prstGeom>
          <a:noFill/>
        </p:spPr>
        <p:txBody>
          <a:bodyPr wrap="square" rtlCol="0">
            <a:spAutoFit/>
          </a:bodyPr>
          <a:lstStyle/>
          <a:p>
            <a:r>
              <a:rPr lang="fr-FR" sz="2800" b="1" dirty="0"/>
              <a:t>Dr TEULIERES : </a:t>
            </a:r>
            <a:r>
              <a:rPr lang="fr-FR" sz="2800" b="1" dirty="0" err="1"/>
              <a:t>louis.teulieres@phelix.org.uk</a:t>
            </a:r>
            <a:endParaRPr lang="fr-FR" sz="2800" b="1" dirty="0"/>
          </a:p>
        </p:txBody>
      </p:sp>
    </p:spTree>
    <p:extLst>
      <p:ext uri="{BB962C8B-B14F-4D97-AF65-F5344CB8AC3E}">
        <p14:creationId xmlns:p14="http://schemas.microsoft.com/office/powerpoint/2010/main" val="203762706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915"/>
                                        </p:tgtEl>
                                        <p:attrNameLst>
                                          <p:attrName>style.visibility</p:attrName>
                                        </p:attrNameLst>
                                      </p:cBhvr>
                                      <p:to>
                                        <p:strVal val="visible"/>
                                      </p:to>
                                    </p:set>
                                    <p:animEffect transition="in" filter="fade">
                                      <p:cBhvr>
                                        <p:cTn id="7" dur="500"/>
                                        <p:tgtEl>
                                          <p:spTgt spid="38915"/>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Shape 153"/>
          <p:cNvSpPr txBox="1"/>
          <p:nvPr/>
        </p:nvSpPr>
        <p:spPr>
          <a:xfrm>
            <a:off x="533400" y="76200"/>
            <a:ext cx="8458200" cy="1167384"/>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fr" sz="3200" dirty="0" err="1">
                <a:solidFill>
                  <a:schemeClr val="lt1"/>
                </a:solidFill>
                <a:latin typeface="Arial"/>
                <a:ea typeface="Arial"/>
                <a:cs typeface="Arial"/>
                <a:sym typeface="Arial"/>
              </a:rPr>
              <a:t>Morphological</a:t>
            </a:r>
            <a:r>
              <a:rPr lang="fr" sz="3200" dirty="0">
                <a:solidFill>
                  <a:schemeClr val="lt1"/>
                </a:solidFill>
                <a:latin typeface="Arial"/>
                <a:ea typeface="Arial"/>
                <a:cs typeface="Arial"/>
                <a:sym typeface="Arial"/>
              </a:rPr>
              <a:t> </a:t>
            </a:r>
            <a:r>
              <a:rPr lang="fr" sz="3200" dirty="0" err="1">
                <a:solidFill>
                  <a:schemeClr val="lt1"/>
                </a:solidFill>
                <a:latin typeface="Arial"/>
                <a:ea typeface="Arial"/>
                <a:cs typeface="Arial"/>
                <a:sym typeface="Arial"/>
              </a:rPr>
              <a:t>properties</a:t>
            </a:r>
            <a:r>
              <a:rPr lang="fr" sz="3200" dirty="0">
                <a:solidFill>
                  <a:schemeClr val="lt1"/>
                </a:solidFill>
                <a:latin typeface="Arial"/>
                <a:ea typeface="Arial"/>
                <a:cs typeface="Arial"/>
                <a:sym typeface="Arial"/>
              </a:rPr>
              <a:t> of Lyme </a:t>
            </a:r>
            <a:r>
              <a:rPr lang="fr" sz="3200" i="1" dirty="0" err="1">
                <a:solidFill>
                  <a:schemeClr val="lt1"/>
                </a:solidFill>
                <a:latin typeface="Arial"/>
                <a:ea typeface="Arial"/>
                <a:cs typeface="Arial"/>
                <a:sym typeface="Arial"/>
              </a:rPr>
              <a:t>Borrelia</a:t>
            </a:r>
            <a:r>
              <a:rPr lang="fr" sz="3200" dirty="0">
                <a:solidFill>
                  <a:schemeClr val="lt1"/>
                </a:solidFill>
                <a:latin typeface="Arial"/>
                <a:ea typeface="Arial"/>
                <a:cs typeface="Arial"/>
                <a:sym typeface="Arial"/>
              </a:rPr>
              <a:t> </a:t>
            </a:r>
            <a:r>
              <a:rPr lang="fr" sz="3200" dirty="0" err="1">
                <a:solidFill>
                  <a:schemeClr val="lt1"/>
                </a:solidFill>
                <a:latin typeface="Arial"/>
                <a:ea typeface="Arial"/>
                <a:cs typeface="Arial"/>
                <a:sym typeface="Arial"/>
              </a:rPr>
              <a:t>strains</a:t>
            </a:r>
            <a:endParaRPr lang="fr" sz="3200" dirty="0">
              <a:solidFill>
                <a:schemeClr val="lt1"/>
              </a:solidFill>
              <a:latin typeface="Arial"/>
              <a:ea typeface="Arial"/>
              <a:cs typeface="Arial"/>
              <a:sym typeface="Arial"/>
            </a:endParaRPr>
          </a:p>
        </p:txBody>
      </p:sp>
      <p:pic>
        <p:nvPicPr>
          <p:cNvPr id="154" name="Shape 154"/>
          <p:cNvPicPr preferRelativeResize="0"/>
          <p:nvPr/>
        </p:nvPicPr>
        <p:blipFill rotWithShape="1">
          <a:blip r:embed="rId3">
            <a:alphaModFix/>
          </a:blip>
          <a:srcRect/>
          <a:stretch/>
        </p:blipFill>
        <p:spPr>
          <a:xfrm>
            <a:off x="1962925" y="1554025"/>
            <a:ext cx="4947900" cy="4797300"/>
          </a:xfrm>
          <a:prstGeom prst="rect">
            <a:avLst/>
          </a:prstGeom>
          <a:noFill/>
          <a:ln>
            <a:noFill/>
          </a:ln>
        </p:spPr>
      </p:pic>
      <p:sp>
        <p:nvSpPr>
          <p:cNvPr id="155" name="Shape 155"/>
          <p:cNvSpPr txBox="1"/>
          <p:nvPr/>
        </p:nvSpPr>
        <p:spPr>
          <a:xfrm>
            <a:off x="1335024" y="173155"/>
            <a:ext cx="8458200" cy="1225650"/>
          </a:xfrm>
          <a:prstGeom prst="rect">
            <a:avLst/>
          </a:prstGeom>
          <a:solidFill>
            <a:schemeClr val="lt1"/>
          </a:solidFill>
          <a:ln>
            <a:noFill/>
          </a:ln>
        </p:spPr>
        <p:txBody>
          <a:bodyPr lIns="91425" tIns="45700" rIns="91425" bIns="45700" anchor="t" anchorCtr="0">
            <a:noAutofit/>
          </a:bodyPr>
          <a:lstStyle/>
          <a:p>
            <a:pPr marL="0" marR="0" lvl="0" indent="0" algn="l" rtl="0">
              <a:spcBef>
                <a:spcPts val="0"/>
              </a:spcBef>
              <a:spcAft>
                <a:spcPts val="0"/>
              </a:spcAft>
              <a:buSzPct val="25000"/>
              <a:buNone/>
            </a:pPr>
            <a:r>
              <a:rPr lang="fr" sz="3000" b="1" dirty="0" err="1">
                <a:solidFill>
                  <a:schemeClr val="dk1"/>
                </a:solidFill>
              </a:rPr>
              <a:t>Borrelia</a:t>
            </a:r>
            <a:r>
              <a:rPr lang="fr" sz="3000" b="1" dirty="0">
                <a:solidFill>
                  <a:schemeClr val="dk1"/>
                </a:solidFill>
              </a:rPr>
              <a:t>  ( </a:t>
            </a:r>
            <a:r>
              <a:rPr lang="fr" sz="3000" b="1" dirty="0" err="1">
                <a:solidFill>
                  <a:schemeClr val="dk1"/>
                </a:solidFill>
              </a:rPr>
              <a:t>resistance</a:t>
            </a:r>
            <a:r>
              <a:rPr lang="fr" sz="3000" b="1" dirty="0">
                <a:solidFill>
                  <a:schemeClr val="dk1"/>
                </a:solidFill>
              </a:rPr>
              <a:t>/</a:t>
            </a:r>
            <a:r>
              <a:rPr lang="fr" sz="3000" b="1" dirty="0" err="1">
                <a:solidFill>
                  <a:schemeClr val="dk1"/>
                </a:solidFill>
              </a:rPr>
              <a:t>surviving</a:t>
            </a:r>
            <a:r>
              <a:rPr lang="fr" sz="3000" b="1" dirty="0">
                <a:solidFill>
                  <a:schemeClr val="dk1"/>
                </a:solidFill>
              </a:rPr>
              <a:t> )</a:t>
            </a:r>
            <a:r>
              <a:rPr lang="fr" sz="3000" b="1" dirty="0" err="1">
                <a:solidFill>
                  <a:schemeClr val="dk1"/>
                </a:solidFill>
              </a:rPr>
              <a:t>forms</a:t>
            </a:r>
            <a:endParaRPr lang="fr" sz="3000" b="1" dirty="0">
              <a:solidFill>
                <a:schemeClr val="dk1"/>
              </a:solidFill>
            </a:endParaRPr>
          </a:p>
          <a:p>
            <a:pPr lvl="0">
              <a:buSzPct val="25000"/>
            </a:pPr>
            <a:r>
              <a:rPr lang="fr" sz="3000" dirty="0"/>
              <a:t>        </a:t>
            </a:r>
            <a:r>
              <a:rPr lang="fr" sz="3000" dirty="0" err="1"/>
              <a:t>antibiotics</a:t>
            </a:r>
            <a:r>
              <a:rPr lang="fr" sz="3000" dirty="0"/>
              <a:t>’ </a:t>
            </a:r>
            <a:r>
              <a:rPr lang="fr" sz="3000" dirty="0" err="1"/>
              <a:t>lack</a:t>
            </a:r>
            <a:r>
              <a:rPr lang="fr" sz="3000" dirty="0"/>
              <a:t> of </a:t>
            </a:r>
            <a:r>
              <a:rPr lang="fr" sz="3000" dirty="0" err="1"/>
              <a:t>efficacy</a:t>
            </a:r>
            <a:r>
              <a:rPr lang="fr" sz="3000" b="1" dirty="0">
                <a:solidFill>
                  <a:schemeClr val="dk1"/>
                </a:solidFill>
              </a:rPr>
              <a:t>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1907671061"/>
              </p:ext>
            </p:extLst>
          </p:nvPr>
        </p:nvGraphicFramePr>
        <p:xfrm>
          <a:off x="0" y="0"/>
          <a:ext cx="9144000" cy="7500894"/>
        </p:xfrm>
        <a:graphic>
          <a:graphicData uri="http://schemas.openxmlformats.org/drawingml/2006/table">
            <a:tbl>
              <a:tblPr firstRow="1" bandRow="1">
                <a:tableStyleId>{5C22544A-7EE6-4342-B048-85BDC9FD1C3A}</a:tableStyleId>
              </a:tblPr>
              <a:tblGrid>
                <a:gridCol w="2549222">
                  <a:extLst>
                    <a:ext uri="{9D8B030D-6E8A-4147-A177-3AD203B41FA5}">
                      <a16:colId xmlns:a16="http://schemas.microsoft.com/office/drawing/2014/main" val="3111253172"/>
                    </a:ext>
                  </a:extLst>
                </a:gridCol>
                <a:gridCol w="6594778">
                  <a:extLst>
                    <a:ext uri="{9D8B030D-6E8A-4147-A177-3AD203B41FA5}">
                      <a16:colId xmlns:a16="http://schemas.microsoft.com/office/drawing/2014/main" val="1423446945"/>
                    </a:ext>
                  </a:extLst>
                </a:gridCol>
              </a:tblGrid>
              <a:tr h="1489230">
                <a:tc>
                  <a:txBody>
                    <a:bodyPr/>
                    <a:lstStyle/>
                    <a:p>
                      <a:pPr algn="l"/>
                      <a:r>
                        <a:rPr lang="en-GB" sz="2800" i="0" dirty="0"/>
                        <a:t>Diagnostics</a:t>
                      </a:r>
                    </a:p>
                  </a:txBody>
                  <a:tcPr/>
                </a:tc>
                <a:tc>
                  <a:txBody>
                    <a:bodyPr/>
                    <a:lstStyle/>
                    <a:p>
                      <a:pPr algn="ctr"/>
                      <a:r>
                        <a:rPr lang="en-GB" sz="2800" dirty="0"/>
                        <a:t>Qualities and defects </a:t>
                      </a:r>
                    </a:p>
                    <a:p>
                      <a:pPr algn="ctr"/>
                      <a:endParaRPr lang="en-GB" sz="2800" dirty="0"/>
                    </a:p>
                    <a:p>
                      <a:pPr algn="ctr"/>
                      <a:endParaRPr lang="en-GB" sz="2800" dirty="0"/>
                    </a:p>
                  </a:txBody>
                  <a:tcPr/>
                </a:tc>
                <a:extLst>
                  <a:ext uri="{0D108BD9-81ED-4DB2-BD59-A6C34878D82A}">
                    <a16:rowId xmlns:a16="http://schemas.microsoft.com/office/drawing/2014/main" val="146209725"/>
                  </a:ext>
                </a:extLst>
              </a:tr>
              <a:tr h="1753982">
                <a:tc>
                  <a:txBody>
                    <a:bodyPr/>
                    <a:lstStyle/>
                    <a:p>
                      <a:r>
                        <a:rPr lang="en-GB" sz="2400" dirty="0"/>
                        <a:t>Antibody-based</a:t>
                      </a:r>
                    </a:p>
                  </a:txBody>
                  <a:tcPr/>
                </a:tc>
                <a:tc>
                  <a:txBody>
                    <a:bodyPr/>
                    <a:lstStyle/>
                    <a:p>
                      <a:pPr marL="342900" indent="-342900">
                        <a:buFont typeface="Arial" panose="020B0604020202020204" pitchFamily="34" charset="0"/>
                        <a:buChar char="•"/>
                      </a:pPr>
                      <a:r>
                        <a:rPr lang="en-GB" sz="2000" baseline="0" dirty="0"/>
                        <a:t>Give indirect evidence</a:t>
                      </a:r>
                    </a:p>
                    <a:p>
                      <a:pPr marL="342900" indent="-342900">
                        <a:buFont typeface="Arial" panose="020B0604020202020204" pitchFamily="34" charset="0"/>
                        <a:buChar char="•"/>
                      </a:pPr>
                      <a:r>
                        <a:rPr lang="en-GB" sz="2000" baseline="0" dirty="0">
                          <a:highlight>
                            <a:srgbClr val="FFFF00"/>
                          </a:highlight>
                        </a:rPr>
                        <a:t>Low sensitivity ( early stages )</a:t>
                      </a:r>
                    </a:p>
                    <a:p>
                      <a:pPr marL="342900" indent="-342900">
                        <a:buFont typeface="Arial" panose="020B0604020202020204" pitchFamily="34" charset="0"/>
                        <a:buChar char="•"/>
                      </a:pPr>
                      <a:r>
                        <a:rPr lang="en-GB" sz="2000" baseline="0" dirty="0"/>
                        <a:t>Can’t distinguish active and non-active </a:t>
                      </a:r>
                      <a:r>
                        <a:rPr lang="en-GB" sz="2000" i="1" baseline="0" dirty="0"/>
                        <a:t>Borrelia</a:t>
                      </a:r>
                      <a:r>
                        <a:rPr lang="en-GB" sz="2000" baseline="0" dirty="0"/>
                        <a:t> presence</a:t>
                      </a:r>
                    </a:p>
                    <a:p>
                      <a:pPr marL="342900" indent="-342900">
                        <a:buFont typeface="Arial" panose="020B0604020202020204" pitchFamily="34" charset="0"/>
                        <a:buChar char="•"/>
                      </a:pPr>
                      <a:r>
                        <a:rPr lang="en-GB" sz="2000" i="1" baseline="0" dirty="0">
                          <a:highlight>
                            <a:srgbClr val="FFFF00"/>
                          </a:highlight>
                        </a:rPr>
                        <a:t>Difficult  identification  of Borrelia </a:t>
                      </a:r>
                      <a:r>
                        <a:rPr lang="en-GB" sz="2000" baseline="0" dirty="0">
                          <a:highlight>
                            <a:srgbClr val="FFFF00"/>
                          </a:highlight>
                        </a:rPr>
                        <a:t>sub-types</a:t>
                      </a:r>
                      <a:endParaRPr lang="en-GB" sz="2000" dirty="0">
                        <a:highlight>
                          <a:srgbClr val="FFFF00"/>
                        </a:highlight>
                      </a:endParaRPr>
                    </a:p>
                  </a:txBody>
                  <a:tcPr/>
                </a:tc>
                <a:extLst>
                  <a:ext uri="{0D108BD9-81ED-4DB2-BD59-A6C34878D82A}">
                    <a16:rowId xmlns:a16="http://schemas.microsoft.com/office/drawing/2014/main" val="328005513"/>
                  </a:ext>
                </a:extLst>
              </a:tr>
              <a:tr h="1423042">
                <a:tc>
                  <a:txBody>
                    <a:bodyPr/>
                    <a:lstStyle/>
                    <a:p>
                      <a:r>
                        <a:rPr lang="en-GB" sz="2400" dirty="0"/>
                        <a:t>Bacterial</a:t>
                      </a:r>
                      <a:r>
                        <a:rPr lang="en-GB" sz="2400" baseline="0" dirty="0"/>
                        <a:t> DNA-based</a:t>
                      </a:r>
                      <a:endParaRPr lang="en-GB" sz="2400" dirty="0"/>
                    </a:p>
                  </a:txBody>
                  <a:tcPr/>
                </a:tc>
                <a:tc>
                  <a:txBody>
                    <a:bodyPr/>
                    <a:lstStyle/>
                    <a:p>
                      <a:pPr marL="342900" indent="-342900">
                        <a:buFont typeface="Arial" panose="020B0604020202020204" pitchFamily="34" charset="0"/>
                        <a:buChar char="•"/>
                      </a:pPr>
                      <a:r>
                        <a:rPr lang="en-GB" sz="2000" baseline="0" dirty="0"/>
                        <a:t>Direct evidence of </a:t>
                      </a:r>
                      <a:r>
                        <a:rPr lang="en-GB" sz="2000" i="1" baseline="0" dirty="0"/>
                        <a:t>Borrelia</a:t>
                      </a:r>
                      <a:r>
                        <a:rPr lang="en-GB" sz="2000" baseline="0" dirty="0"/>
                        <a:t> presence</a:t>
                      </a:r>
                    </a:p>
                    <a:p>
                      <a:pPr marL="342900" indent="-342900">
                        <a:buFont typeface="Arial" panose="020B0604020202020204" pitchFamily="34" charset="0"/>
                        <a:buChar char="•"/>
                      </a:pPr>
                      <a:r>
                        <a:rPr lang="en-GB" sz="2000" baseline="0" dirty="0">
                          <a:highlight>
                            <a:srgbClr val="FFFF00"/>
                          </a:highlight>
                        </a:rPr>
                        <a:t>Low sensitivity</a:t>
                      </a:r>
                    </a:p>
                    <a:p>
                      <a:pPr marL="342900" indent="-342900">
                        <a:buFont typeface="Arial" panose="020B0604020202020204" pitchFamily="34" charset="0"/>
                        <a:buChar char="•"/>
                      </a:pPr>
                      <a:r>
                        <a:rPr lang="en-GB" sz="2000" baseline="0" dirty="0">
                          <a:highlight>
                            <a:srgbClr val="FFFF00"/>
                          </a:highlight>
                        </a:rPr>
                        <a:t>Can’t distinguish live and dead </a:t>
                      </a:r>
                      <a:r>
                        <a:rPr lang="en-GB" sz="2000" i="1" baseline="0" dirty="0">
                          <a:highlight>
                            <a:srgbClr val="FFFF00"/>
                          </a:highlight>
                        </a:rPr>
                        <a:t>Borrelia</a:t>
                      </a:r>
                      <a:endParaRPr lang="en-GB" sz="2000" baseline="0" dirty="0">
                        <a:highlight>
                          <a:srgbClr val="FFFF00"/>
                        </a:highlight>
                      </a:endParaRPr>
                    </a:p>
                    <a:p>
                      <a:pPr marL="342900" indent="-342900">
                        <a:buFont typeface="Arial" panose="020B0604020202020204" pitchFamily="34" charset="0"/>
                        <a:buChar char="•"/>
                      </a:pPr>
                      <a:r>
                        <a:rPr lang="en-GB" sz="2000" baseline="0" dirty="0"/>
                        <a:t>Might be able to tell different </a:t>
                      </a:r>
                      <a:r>
                        <a:rPr lang="en-GB" sz="2000" i="1" baseline="0" dirty="0"/>
                        <a:t>Borrelia </a:t>
                      </a:r>
                      <a:r>
                        <a:rPr lang="en-GB" sz="2000" baseline="0" dirty="0"/>
                        <a:t>sub-types</a:t>
                      </a:r>
                      <a:endParaRPr lang="en-GB" sz="2000" dirty="0"/>
                    </a:p>
                  </a:txBody>
                  <a:tcPr/>
                </a:tc>
                <a:extLst>
                  <a:ext uri="{0D108BD9-81ED-4DB2-BD59-A6C34878D82A}">
                    <a16:rowId xmlns:a16="http://schemas.microsoft.com/office/drawing/2014/main" val="1179414718"/>
                  </a:ext>
                </a:extLst>
              </a:tr>
              <a:tr h="2415863">
                <a:tc>
                  <a:txBody>
                    <a:bodyPr/>
                    <a:lstStyle/>
                    <a:p>
                      <a:r>
                        <a:rPr lang="en-GB" sz="2400" dirty="0"/>
                        <a:t>Lymphocyte transformation test</a:t>
                      </a:r>
                    </a:p>
                  </a:txBody>
                  <a:tcPr/>
                </a:tc>
                <a:tc>
                  <a:txBody>
                    <a:bodyPr/>
                    <a:lstStyle/>
                    <a:p>
                      <a:pPr marL="285750" indent="-285750">
                        <a:buFont typeface="Arial" panose="020B0604020202020204" pitchFamily="34" charset="0"/>
                        <a:buChar char="•"/>
                      </a:pPr>
                      <a:r>
                        <a:rPr lang="en-GB" sz="2000" baseline="0" dirty="0"/>
                        <a:t>Provide indirect evidence</a:t>
                      </a:r>
                    </a:p>
                    <a:p>
                      <a:pPr marL="285750" indent="-285750">
                        <a:buFont typeface="Arial" panose="020B0604020202020204" pitchFamily="34" charset="0"/>
                        <a:buChar char="•"/>
                      </a:pPr>
                      <a:r>
                        <a:rPr lang="en-GB" sz="2000" baseline="0" dirty="0">
                          <a:highlight>
                            <a:srgbClr val="FFFF00"/>
                          </a:highlight>
                        </a:rPr>
                        <a:t>Variable sensitivity that depends of immune system status and interfering treatments. False positive if time of incubation &gt;24hours not reflecting real  situation </a:t>
                      </a:r>
                    </a:p>
                    <a:p>
                      <a:pPr marL="285750" indent="-285750">
                        <a:buFont typeface="Arial" panose="020B0604020202020204" pitchFamily="34" charset="0"/>
                        <a:buChar char="•"/>
                      </a:pPr>
                      <a:r>
                        <a:rPr lang="en-GB" sz="2000" baseline="0" dirty="0"/>
                        <a:t>Can only detect Lymphocytes that have been in contact with </a:t>
                      </a:r>
                      <a:r>
                        <a:rPr lang="en-GB" sz="2000" i="1" baseline="0" dirty="0"/>
                        <a:t>Borrelia</a:t>
                      </a:r>
                      <a:r>
                        <a:rPr lang="en-GB" sz="2000" baseline="0" dirty="0"/>
                        <a:t> within 45±15 days, thus limited in application</a:t>
                      </a:r>
                    </a:p>
                    <a:p>
                      <a:pPr marL="285750" indent="-285750">
                        <a:buFont typeface="Arial" panose="020B0604020202020204" pitchFamily="34" charset="0"/>
                        <a:buChar char="•"/>
                      </a:pPr>
                      <a:r>
                        <a:rPr lang="en-GB" sz="2000" baseline="0" dirty="0"/>
                        <a:t> active </a:t>
                      </a:r>
                      <a:r>
                        <a:rPr lang="en-GB" sz="2000" i="1" baseline="0" dirty="0"/>
                        <a:t>Borrelia</a:t>
                      </a:r>
                      <a:r>
                        <a:rPr lang="en-GB" sz="2000" baseline="0" dirty="0"/>
                        <a:t>? </a:t>
                      </a:r>
                    </a:p>
                    <a:p>
                      <a:pPr marL="285750" indent="-285750">
                        <a:buFont typeface="Arial" panose="020B0604020202020204" pitchFamily="34" charset="0"/>
                        <a:buChar char="•"/>
                      </a:pPr>
                      <a:r>
                        <a:rPr lang="en-GB" sz="2000" baseline="0" dirty="0">
                          <a:highlight>
                            <a:srgbClr val="FFFF00"/>
                          </a:highlight>
                        </a:rPr>
                        <a:t>Difficult identification  of different </a:t>
                      </a:r>
                      <a:r>
                        <a:rPr lang="en-GB" sz="2000" i="1" baseline="0" dirty="0">
                          <a:highlight>
                            <a:srgbClr val="FFFF00"/>
                          </a:highlight>
                        </a:rPr>
                        <a:t>Borrelia</a:t>
                      </a:r>
                      <a:r>
                        <a:rPr lang="en-GB" sz="2000" baseline="0" dirty="0">
                          <a:highlight>
                            <a:srgbClr val="FFFF00"/>
                          </a:highlight>
                        </a:rPr>
                        <a:t> sub-types</a:t>
                      </a:r>
                      <a:r>
                        <a:rPr lang="en-GB" sz="2000" baseline="0" dirty="0"/>
                        <a:t>?</a:t>
                      </a:r>
                    </a:p>
                  </a:txBody>
                  <a:tcPr/>
                </a:tc>
                <a:extLst>
                  <a:ext uri="{0D108BD9-81ED-4DB2-BD59-A6C34878D82A}">
                    <a16:rowId xmlns:a16="http://schemas.microsoft.com/office/drawing/2014/main" val="2050464055"/>
                  </a:ext>
                </a:extLst>
              </a:tr>
            </a:tbl>
          </a:graphicData>
        </a:graphic>
      </p:graphicFrame>
    </p:spTree>
    <p:extLst>
      <p:ext uri="{BB962C8B-B14F-4D97-AF65-F5344CB8AC3E}">
        <p14:creationId xmlns:p14="http://schemas.microsoft.com/office/powerpoint/2010/main" val="29285083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pic>
        <p:nvPicPr>
          <p:cNvPr id="231" name="Shape 231" descr="podo in publication.jpg"/>
          <p:cNvPicPr preferRelativeResize="0"/>
          <p:nvPr/>
        </p:nvPicPr>
        <p:blipFill rotWithShape="1">
          <a:blip r:embed="rId3">
            <a:alphaModFix/>
          </a:blip>
          <a:srcRect/>
          <a:stretch/>
        </p:blipFill>
        <p:spPr>
          <a:xfrm>
            <a:off x="1513774" y="922524"/>
            <a:ext cx="6070500" cy="5786400"/>
          </a:xfrm>
          <a:prstGeom prst="rect">
            <a:avLst/>
          </a:prstGeom>
          <a:noFill/>
          <a:ln>
            <a:noFill/>
          </a:ln>
        </p:spPr>
      </p:pic>
      <p:sp>
        <p:nvSpPr>
          <p:cNvPr id="232" name="Shape 232"/>
          <p:cNvSpPr txBox="1"/>
          <p:nvPr/>
        </p:nvSpPr>
        <p:spPr>
          <a:xfrm>
            <a:off x="1272715" y="168900"/>
            <a:ext cx="6552600" cy="584700"/>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fr" sz="3600" b="1">
                <a:latin typeface="Lato"/>
                <a:ea typeface="Lato"/>
                <a:cs typeface="Lato"/>
                <a:sym typeface="Lato"/>
              </a:rPr>
              <a:t>How phages look like?</a:t>
            </a:r>
          </a:p>
        </p:txBody>
      </p:sp>
      <p:sp>
        <p:nvSpPr>
          <p:cNvPr id="233" name="Shape 233"/>
          <p:cNvSpPr txBox="1"/>
          <p:nvPr/>
        </p:nvSpPr>
        <p:spPr>
          <a:xfrm>
            <a:off x="5413625" y="5508635"/>
            <a:ext cx="2411700" cy="12003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None/>
            </a:pPr>
            <a:r>
              <a:rPr lang="fr">
                <a:solidFill>
                  <a:srgbClr val="FFFFFF"/>
                </a:solidFill>
                <a:latin typeface="Lato"/>
                <a:ea typeface="Lato"/>
                <a:cs typeface="Lato"/>
                <a:sym typeface="Lato"/>
              </a:rPr>
              <a:t>Bar=50 nm=5×10</a:t>
            </a:r>
            <a:r>
              <a:rPr lang="fr" baseline="30000">
                <a:solidFill>
                  <a:srgbClr val="FFFFFF"/>
                </a:solidFill>
                <a:latin typeface="Lato"/>
                <a:ea typeface="Lato"/>
                <a:cs typeface="Lato"/>
                <a:sym typeface="Lato"/>
              </a:rPr>
              <a:t>-5 </a:t>
            </a:r>
            <a:r>
              <a:rPr lang="fr">
                <a:solidFill>
                  <a:srgbClr val="FFFFFF"/>
                </a:solidFill>
                <a:latin typeface="Lato"/>
                <a:ea typeface="Lato"/>
                <a:cs typeface="Lato"/>
                <a:sym typeface="Lato"/>
              </a:rPr>
              <a:t>mm</a:t>
            </a:r>
          </a:p>
          <a:p>
            <a:pPr marL="0" marR="0" lvl="0" indent="0" algn="l" rtl="0">
              <a:spcBef>
                <a:spcPts val="0"/>
              </a:spcBef>
              <a:spcAft>
                <a:spcPts val="0"/>
              </a:spcAft>
              <a:buNone/>
            </a:pPr>
            <a:endParaRPr>
              <a:solidFill>
                <a:srgbClr val="FFFFFF"/>
              </a:solidFill>
              <a:latin typeface="Lato"/>
              <a:ea typeface="Lato"/>
              <a:cs typeface="Lato"/>
              <a:sym typeface="Lato"/>
            </a:endParaRPr>
          </a:p>
          <a:p>
            <a:pPr marL="0" marR="0" lvl="0" indent="0" algn="l" rtl="0">
              <a:spcBef>
                <a:spcPts val="0"/>
              </a:spcBef>
              <a:spcAft>
                <a:spcPts val="0"/>
              </a:spcAft>
              <a:buNone/>
            </a:pPr>
            <a:r>
              <a:rPr lang="fr">
                <a:solidFill>
                  <a:srgbClr val="FFFFFF"/>
                </a:solidFill>
                <a:latin typeface="Lato"/>
                <a:ea typeface="Lato"/>
                <a:cs typeface="Lato"/>
                <a:sym typeface="Lato"/>
              </a:rPr>
              <a:t>Magnification of </a:t>
            </a:r>
          </a:p>
          <a:p>
            <a:pPr marL="0" marR="0" lvl="0" indent="0" algn="l" rtl="0">
              <a:spcBef>
                <a:spcPts val="0"/>
              </a:spcBef>
              <a:spcAft>
                <a:spcPts val="0"/>
              </a:spcAft>
              <a:buNone/>
            </a:pPr>
            <a:r>
              <a:rPr lang="fr">
                <a:solidFill>
                  <a:srgbClr val="FFFFFF"/>
                </a:solidFill>
                <a:latin typeface="Lato"/>
                <a:ea typeface="Lato"/>
                <a:cs typeface="Lato"/>
                <a:sym typeface="Lato"/>
              </a:rPr>
              <a:t>150 000</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grpSp>
        <p:nvGrpSpPr>
          <p:cNvPr id="299" name="Shape 299"/>
          <p:cNvGrpSpPr/>
          <p:nvPr/>
        </p:nvGrpSpPr>
        <p:grpSpPr>
          <a:xfrm>
            <a:off x="453442" y="1520257"/>
            <a:ext cx="5172470" cy="5323318"/>
            <a:chOff x="395287" y="620712"/>
            <a:chExt cx="6403950" cy="5949835"/>
          </a:xfrm>
        </p:grpSpPr>
        <p:pic>
          <p:nvPicPr>
            <p:cNvPr id="300" name="Shape 300" descr="399541aa"/>
            <p:cNvPicPr preferRelativeResize="0"/>
            <p:nvPr/>
          </p:nvPicPr>
          <p:blipFill rotWithShape="1">
            <a:blip r:embed="rId3">
              <a:alphaModFix/>
            </a:blip>
            <a:srcRect/>
            <a:stretch/>
          </p:blipFill>
          <p:spPr>
            <a:xfrm>
              <a:off x="468312" y="620712"/>
              <a:ext cx="4086224" cy="5686425"/>
            </a:xfrm>
            <a:prstGeom prst="rect">
              <a:avLst/>
            </a:prstGeom>
            <a:noFill/>
            <a:ln>
              <a:noFill/>
            </a:ln>
          </p:spPr>
        </p:pic>
        <p:sp>
          <p:nvSpPr>
            <p:cNvPr id="301" name="Shape 301"/>
            <p:cNvSpPr txBox="1"/>
            <p:nvPr/>
          </p:nvSpPr>
          <p:spPr>
            <a:xfrm>
              <a:off x="395287" y="6272212"/>
              <a:ext cx="4159250" cy="298336"/>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fr" sz="1200" b="0">
                  <a:latin typeface="Arial"/>
                  <a:ea typeface="Arial"/>
                  <a:cs typeface="Arial"/>
                  <a:sym typeface="Arial"/>
                </a:rPr>
                <a:t>Fluorescence imaging of marine viruses</a:t>
              </a:r>
            </a:p>
          </p:txBody>
        </p:sp>
        <p:sp>
          <p:nvSpPr>
            <p:cNvPr id="302" name="Shape 302"/>
            <p:cNvSpPr txBox="1"/>
            <p:nvPr/>
          </p:nvSpPr>
          <p:spPr>
            <a:xfrm>
              <a:off x="4189538" y="6272207"/>
              <a:ext cx="2609700" cy="2982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fr" sz="1200" b="0">
                  <a:latin typeface="Arial"/>
                  <a:ea typeface="Arial"/>
                  <a:cs typeface="Arial"/>
                  <a:sym typeface="Arial"/>
                </a:rPr>
                <a:t>(Fuhrman J.A. 1999)</a:t>
              </a:r>
            </a:p>
          </p:txBody>
        </p:sp>
      </p:grpSp>
      <p:sp>
        <p:nvSpPr>
          <p:cNvPr id="303" name="Shape 303"/>
          <p:cNvSpPr/>
          <p:nvPr/>
        </p:nvSpPr>
        <p:spPr>
          <a:xfrm>
            <a:off x="-76200" y="152400"/>
            <a:ext cx="9220200" cy="1077300"/>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fr" sz="3600" b="1">
                <a:latin typeface="Lato"/>
                <a:ea typeface="Lato"/>
                <a:cs typeface="Lato"/>
                <a:sym typeface="Lato"/>
              </a:rPr>
              <a:t>Phages are viruses that infect bacteria, and they are everywhere </a:t>
            </a:r>
          </a:p>
        </p:txBody>
      </p:sp>
      <p:sp>
        <p:nvSpPr>
          <p:cNvPr id="304" name="Shape 304"/>
          <p:cNvSpPr txBox="1"/>
          <p:nvPr/>
        </p:nvSpPr>
        <p:spPr>
          <a:xfrm>
            <a:off x="4191000" y="2364040"/>
            <a:ext cx="4953000" cy="41961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fr" sz="1800" dirty="0" err="1">
                <a:solidFill>
                  <a:schemeClr val="dk1"/>
                </a:solidFill>
                <a:latin typeface="Lato"/>
                <a:ea typeface="Lato"/>
                <a:cs typeface="Lato"/>
                <a:sym typeface="Lato"/>
              </a:rPr>
              <a:t>Estimated</a:t>
            </a:r>
            <a:r>
              <a:rPr lang="fr" sz="1800" dirty="0">
                <a:solidFill>
                  <a:schemeClr val="dk1"/>
                </a:solidFill>
                <a:latin typeface="Lato"/>
                <a:ea typeface="Lato"/>
                <a:cs typeface="Lato"/>
                <a:sym typeface="Lato"/>
              </a:rPr>
              <a:t> </a:t>
            </a:r>
            <a:r>
              <a:rPr lang="fr" sz="1800" dirty="0" err="1">
                <a:solidFill>
                  <a:schemeClr val="dk1"/>
                </a:solidFill>
                <a:latin typeface="Lato"/>
                <a:ea typeface="Lato"/>
                <a:cs typeface="Lato"/>
                <a:sym typeface="Lato"/>
              </a:rPr>
              <a:t>number</a:t>
            </a:r>
            <a:r>
              <a:rPr lang="fr" sz="1800" dirty="0">
                <a:solidFill>
                  <a:schemeClr val="dk1"/>
                </a:solidFill>
                <a:latin typeface="Lato"/>
                <a:ea typeface="Lato"/>
                <a:cs typeface="Lato"/>
                <a:sym typeface="Lato"/>
              </a:rPr>
              <a:t> of phages:</a:t>
            </a:r>
          </a:p>
          <a:p>
            <a:pPr marL="0" marR="0" lvl="0" indent="0" algn="l" rtl="0">
              <a:spcBef>
                <a:spcPts val="0"/>
              </a:spcBef>
              <a:spcAft>
                <a:spcPts val="0"/>
              </a:spcAft>
              <a:buSzPct val="25000"/>
              <a:buNone/>
            </a:pPr>
            <a:r>
              <a:rPr lang="fr" sz="1800" dirty="0">
                <a:solidFill>
                  <a:schemeClr val="dk1"/>
                </a:solidFill>
                <a:latin typeface="Lato"/>
                <a:ea typeface="Lato"/>
                <a:cs typeface="Lato"/>
                <a:sym typeface="Lato"/>
              </a:rPr>
              <a:t>The open </a:t>
            </a:r>
            <a:r>
              <a:rPr lang="fr" sz="1800" dirty="0" err="1">
                <a:solidFill>
                  <a:schemeClr val="dk1"/>
                </a:solidFill>
                <a:latin typeface="Lato"/>
                <a:ea typeface="Lato"/>
                <a:cs typeface="Lato"/>
                <a:sym typeface="Lato"/>
              </a:rPr>
              <a:t>ocean</a:t>
            </a:r>
            <a:r>
              <a:rPr lang="fr" sz="1800" dirty="0">
                <a:solidFill>
                  <a:schemeClr val="dk1"/>
                </a:solidFill>
                <a:latin typeface="Lato"/>
                <a:ea typeface="Lato"/>
                <a:cs typeface="Lato"/>
                <a:sym typeface="Lato"/>
              </a:rPr>
              <a:t>: 1.2 × 10</a:t>
            </a:r>
            <a:r>
              <a:rPr lang="fr" sz="1800" baseline="30000" dirty="0">
                <a:solidFill>
                  <a:schemeClr val="dk1"/>
                </a:solidFill>
                <a:latin typeface="Lato"/>
                <a:ea typeface="Lato"/>
                <a:cs typeface="Lato"/>
                <a:sym typeface="Lato"/>
              </a:rPr>
              <a:t>29</a:t>
            </a:r>
          </a:p>
          <a:p>
            <a:pPr marL="0" marR="0" lvl="0" indent="0" algn="l" rtl="0">
              <a:spcBef>
                <a:spcPts val="0"/>
              </a:spcBef>
              <a:spcAft>
                <a:spcPts val="0"/>
              </a:spcAft>
              <a:buSzPct val="25000"/>
              <a:buNone/>
            </a:pPr>
            <a:r>
              <a:rPr lang="fr" sz="1800" dirty="0">
                <a:solidFill>
                  <a:schemeClr val="dk1"/>
                </a:solidFill>
                <a:latin typeface="Lato"/>
                <a:ea typeface="Lato"/>
                <a:cs typeface="Lato"/>
                <a:sym typeface="Lato"/>
              </a:rPr>
              <a:t>The </a:t>
            </a:r>
            <a:r>
              <a:rPr lang="fr" sz="1800" dirty="0" err="1">
                <a:solidFill>
                  <a:schemeClr val="dk1"/>
                </a:solidFill>
                <a:latin typeface="Lato"/>
                <a:ea typeface="Lato"/>
                <a:cs typeface="Lato"/>
                <a:sym typeface="Lato"/>
              </a:rPr>
              <a:t>soil</a:t>
            </a:r>
            <a:r>
              <a:rPr lang="fr" sz="1800" dirty="0">
                <a:solidFill>
                  <a:schemeClr val="dk1"/>
                </a:solidFill>
                <a:latin typeface="Lato"/>
                <a:ea typeface="Lato"/>
                <a:cs typeface="Lato"/>
                <a:sym typeface="Lato"/>
              </a:rPr>
              <a:t>: 2.6 × 10</a:t>
            </a:r>
            <a:r>
              <a:rPr lang="fr" sz="1800" baseline="30000" dirty="0">
                <a:solidFill>
                  <a:schemeClr val="dk1"/>
                </a:solidFill>
                <a:latin typeface="Lato"/>
                <a:ea typeface="Lato"/>
                <a:cs typeface="Lato"/>
                <a:sym typeface="Lato"/>
              </a:rPr>
              <a:t>29</a:t>
            </a:r>
          </a:p>
          <a:p>
            <a:pPr marL="0" marR="0" lvl="0" indent="0" algn="l" rtl="0">
              <a:spcBef>
                <a:spcPts val="0"/>
              </a:spcBef>
              <a:spcAft>
                <a:spcPts val="0"/>
              </a:spcAft>
              <a:buSzPct val="25000"/>
              <a:buNone/>
            </a:pPr>
            <a:r>
              <a:rPr lang="fr" sz="1800" dirty="0">
                <a:solidFill>
                  <a:schemeClr val="dk1"/>
                </a:solidFill>
                <a:latin typeface="Lato"/>
                <a:ea typeface="Lato"/>
                <a:cs typeface="Lato"/>
                <a:sym typeface="Lato"/>
              </a:rPr>
              <a:t>The </a:t>
            </a:r>
            <a:r>
              <a:rPr lang="fr" sz="1800" dirty="0" err="1">
                <a:solidFill>
                  <a:schemeClr val="dk1"/>
                </a:solidFill>
                <a:latin typeface="Lato"/>
                <a:ea typeface="Lato"/>
                <a:cs typeface="Lato"/>
                <a:sym typeface="Lato"/>
              </a:rPr>
              <a:t>ocean</a:t>
            </a:r>
            <a:r>
              <a:rPr lang="fr" sz="1800" dirty="0">
                <a:solidFill>
                  <a:schemeClr val="dk1"/>
                </a:solidFill>
                <a:latin typeface="Lato"/>
                <a:ea typeface="Lato"/>
                <a:cs typeface="Lato"/>
                <a:sym typeface="Lato"/>
              </a:rPr>
              <a:t> </a:t>
            </a:r>
            <a:r>
              <a:rPr lang="fr" sz="1800" dirty="0" err="1">
                <a:solidFill>
                  <a:schemeClr val="dk1"/>
                </a:solidFill>
                <a:latin typeface="Lato"/>
                <a:ea typeface="Lato"/>
                <a:cs typeface="Lato"/>
                <a:sym typeface="Lato"/>
              </a:rPr>
              <a:t>sediments</a:t>
            </a:r>
            <a:r>
              <a:rPr lang="fr" sz="1800" dirty="0">
                <a:solidFill>
                  <a:schemeClr val="dk1"/>
                </a:solidFill>
                <a:latin typeface="Lato"/>
                <a:ea typeface="Lato"/>
                <a:cs typeface="Lato"/>
                <a:sym typeface="Lato"/>
              </a:rPr>
              <a:t>: 3.5 × 10</a:t>
            </a:r>
            <a:r>
              <a:rPr lang="fr" sz="1800" baseline="30000" dirty="0">
                <a:solidFill>
                  <a:schemeClr val="dk1"/>
                </a:solidFill>
                <a:latin typeface="Lato"/>
                <a:ea typeface="Lato"/>
                <a:cs typeface="Lato"/>
                <a:sym typeface="Lato"/>
              </a:rPr>
              <a:t>30</a:t>
            </a:r>
          </a:p>
          <a:p>
            <a:pPr marL="0" marR="0" lvl="0" indent="0" algn="l" rtl="0">
              <a:spcBef>
                <a:spcPts val="0"/>
              </a:spcBef>
              <a:spcAft>
                <a:spcPts val="0"/>
              </a:spcAft>
              <a:buSzPct val="25000"/>
              <a:buNone/>
            </a:pPr>
            <a:r>
              <a:rPr lang="fr" sz="1800" dirty="0">
                <a:solidFill>
                  <a:schemeClr val="dk1"/>
                </a:solidFill>
                <a:latin typeface="Lato"/>
                <a:ea typeface="Lato"/>
                <a:cs typeface="Lato"/>
                <a:sym typeface="Lato"/>
              </a:rPr>
              <a:t>The </a:t>
            </a:r>
            <a:r>
              <a:rPr lang="fr" sz="1800" dirty="0" err="1">
                <a:solidFill>
                  <a:schemeClr val="dk1"/>
                </a:solidFill>
                <a:latin typeface="Lato"/>
                <a:ea typeface="Lato"/>
                <a:cs typeface="Lato"/>
                <a:sym typeface="Lato"/>
              </a:rPr>
              <a:t>terrestrial</a:t>
            </a:r>
            <a:r>
              <a:rPr lang="fr" sz="1800" dirty="0">
                <a:solidFill>
                  <a:schemeClr val="dk1"/>
                </a:solidFill>
                <a:latin typeface="Lato"/>
                <a:ea typeface="Lato"/>
                <a:cs typeface="Lato"/>
                <a:sym typeface="Lato"/>
              </a:rPr>
              <a:t> </a:t>
            </a:r>
            <a:r>
              <a:rPr lang="fr" sz="1800" dirty="0" err="1">
                <a:solidFill>
                  <a:schemeClr val="dk1"/>
                </a:solidFill>
                <a:latin typeface="Lato"/>
                <a:ea typeface="Lato"/>
                <a:cs typeface="Lato"/>
                <a:sym typeface="Lato"/>
              </a:rPr>
              <a:t>sub</a:t>
            </a:r>
            <a:r>
              <a:rPr lang="fr" sz="1800" dirty="0">
                <a:solidFill>
                  <a:schemeClr val="dk1"/>
                </a:solidFill>
                <a:latin typeface="Lato"/>
                <a:ea typeface="Lato"/>
                <a:cs typeface="Lato"/>
                <a:sym typeface="Lato"/>
              </a:rPr>
              <a:t>-surfaces: 0.25–2.5 × 10</a:t>
            </a:r>
            <a:r>
              <a:rPr lang="fr" sz="1800" baseline="30000" dirty="0">
                <a:solidFill>
                  <a:schemeClr val="dk1"/>
                </a:solidFill>
                <a:latin typeface="Lato"/>
                <a:ea typeface="Lato"/>
                <a:cs typeface="Lato"/>
                <a:sym typeface="Lato"/>
              </a:rPr>
              <a:t>30</a:t>
            </a:r>
          </a:p>
          <a:p>
            <a:pPr marL="0" marR="0" lvl="0" indent="0" algn="l" rtl="0">
              <a:spcBef>
                <a:spcPts val="0"/>
              </a:spcBef>
              <a:spcAft>
                <a:spcPts val="0"/>
              </a:spcAft>
              <a:buNone/>
            </a:pPr>
            <a:endParaRPr sz="1800" baseline="30000" dirty="0">
              <a:solidFill>
                <a:schemeClr val="dk1"/>
              </a:solidFill>
              <a:latin typeface="Lato"/>
              <a:ea typeface="Lato"/>
              <a:cs typeface="Lato"/>
              <a:sym typeface="Lato"/>
            </a:endParaRPr>
          </a:p>
          <a:p>
            <a:pPr marL="0" marR="0" lvl="0" indent="0" algn="l" rtl="0">
              <a:spcBef>
                <a:spcPts val="0"/>
              </a:spcBef>
              <a:spcAft>
                <a:spcPts val="0"/>
              </a:spcAft>
              <a:buNone/>
            </a:pPr>
            <a:endParaRPr sz="1800" baseline="30000" dirty="0">
              <a:solidFill>
                <a:schemeClr val="dk1"/>
              </a:solidFill>
              <a:latin typeface="Lato"/>
              <a:ea typeface="Lato"/>
              <a:cs typeface="Lato"/>
              <a:sym typeface="Lato"/>
            </a:endParaRPr>
          </a:p>
          <a:p>
            <a:pPr marL="285750" marR="0" lvl="0" indent="-273050" algn="l" rtl="0">
              <a:spcBef>
                <a:spcPts val="0"/>
              </a:spcBef>
              <a:spcAft>
                <a:spcPts val="0"/>
              </a:spcAft>
              <a:buClr>
                <a:schemeClr val="dk1"/>
              </a:buClr>
              <a:buSzPct val="100000"/>
              <a:buFont typeface="Lato"/>
              <a:buChar char="•"/>
            </a:pPr>
            <a:r>
              <a:rPr lang="fr" sz="1800" dirty="0">
                <a:solidFill>
                  <a:schemeClr val="dk1"/>
                </a:solidFill>
                <a:latin typeface="Lato"/>
                <a:ea typeface="Lato"/>
                <a:cs typeface="Lato"/>
                <a:sym typeface="Lato"/>
              </a:rPr>
              <a:t>There are 10/20 times more phages </a:t>
            </a:r>
            <a:r>
              <a:rPr lang="fr" sz="1800" dirty="0" err="1">
                <a:solidFill>
                  <a:schemeClr val="dk1"/>
                </a:solidFill>
                <a:latin typeface="Lato"/>
                <a:ea typeface="Lato"/>
                <a:cs typeface="Lato"/>
                <a:sym typeface="Lato"/>
              </a:rPr>
              <a:t>than</a:t>
            </a:r>
            <a:r>
              <a:rPr lang="fr" sz="1800" dirty="0">
                <a:solidFill>
                  <a:schemeClr val="dk1"/>
                </a:solidFill>
                <a:latin typeface="Lato"/>
                <a:ea typeface="Lato"/>
                <a:cs typeface="Lato"/>
                <a:sym typeface="Lato"/>
              </a:rPr>
              <a:t> </a:t>
            </a:r>
            <a:r>
              <a:rPr lang="fr" sz="1800" dirty="0" err="1">
                <a:solidFill>
                  <a:schemeClr val="dk1"/>
                </a:solidFill>
                <a:latin typeface="Lato"/>
                <a:ea typeface="Lato"/>
                <a:cs typeface="Lato"/>
                <a:sym typeface="Lato"/>
              </a:rPr>
              <a:t>bacteria</a:t>
            </a:r>
            <a:endParaRPr lang="fr" sz="1800" dirty="0">
              <a:solidFill>
                <a:schemeClr val="dk1"/>
              </a:solidFill>
              <a:latin typeface="Lato"/>
              <a:ea typeface="Lato"/>
              <a:cs typeface="Lato"/>
              <a:sym typeface="Lato"/>
            </a:endParaRPr>
          </a:p>
          <a:p>
            <a:pPr marL="0" marR="0" lvl="0" indent="0" algn="l" rtl="0">
              <a:spcBef>
                <a:spcPts val="0"/>
              </a:spcBef>
              <a:spcAft>
                <a:spcPts val="0"/>
              </a:spcAft>
              <a:buNone/>
            </a:pPr>
            <a:endParaRPr sz="1800" dirty="0">
              <a:solidFill>
                <a:schemeClr val="dk1"/>
              </a:solidFill>
              <a:latin typeface="Lato"/>
              <a:ea typeface="Lato"/>
              <a:cs typeface="Lato"/>
              <a:sym typeface="Lato"/>
            </a:endParaRPr>
          </a:p>
        </p:txBody>
      </p:sp>
      <p:sp>
        <p:nvSpPr>
          <p:cNvPr id="305" name="Shape 305"/>
          <p:cNvSpPr/>
          <p:nvPr/>
        </p:nvSpPr>
        <p:spPr>
          <a:xfrm>
            <a:off x="4154032" y="1676400"/>
            <a:ext cx="4895100" cy="7080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fr" sz="1800">
                <a:solidFill>
                  <a:schemeClr val="dk1"/>
                </a:solidFill>
                <a:latin typeface="Lato"/>
                <a:ea typeface="Lato"/>
                <a:cs typeface="Lato"/>
                <a:sym typeface="Lato"/>
              </a:rPr>
              <a:t>50 million (5×10</a:t>
            </a:r>
            <a:r>
              <a:rPr lang="fr" sz="1800" baseline="30000">
                <a:solidFill>
                  <a:schemeClr val="dk1"/>
                </a:solidFill>
                <a:latin typeface="Lato"/>
                <a:ea typeface="Lato"/>
                <a:cs typeface="Lato"/>
                <a:sym typeface="Lato"/>
              </a:rPr>
              <a:t>7</a:t>
            </a:r>
            <a:r>
              <a:rPr lang="fr" sz="1800">
                <a:solidFill>
                  <a:schemeClr val="dk1"/>
                </a:solidFill>
                <a:latin typeface="Lato"/>
                <a:ea typeface="Lato"/>
                <a:cs typeface="Lato"/>
                <a:sym typeface="Lato"/>
              </a:rPr>
              <a:t>) viruses per milliliter of seawater</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Shape 310"/>
          <p:cNvSpPr txBox="1">
            <a:spLocks noGrp="1"/>
          </p:cNvSpPr>
          <p:nvPr>
            <p:ph type="title"/>
          </p:nvPr>
        </p:nvSpPr>
        <p:spPr>
          <a:xfrm>
            <a:off x="-838200" y="-167208"/>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fr" sz="3600" b="1" i="0" u="none" strike="noStrike" cap="none">
                <a:solidFill>
                  <a:schemeClr val="dk1"/>
                </a:solidFill>
                <a:latin typeface="Lato"/>
                <a:ea typeface="Lato"/>
                <a:cs typeface="Lato"/>
                <a:sym typeface="Lato"/>
              </a:rPr>
              <a:t>Phage isolation</a:t>
            </a:r>
          </a:p>
        </p:txBody>
      </p:sp>
      <p:cxnSp>
        <p:nvCxnSpPr>
          <p:cNvPr id="311" name="Shape 311"/>
          <p:cNvCxnSpPr/>
          <p:nvPr/>
        </p:nvCxnSpPr>
        <p:spPr>
          <a:xfrm>
            <a:off x="4139951" y="1628800"/>
            <a:ext cx="864000" cy="0"/>
          </a:xfrm>
          <a:prstGeom prst="straightConnector1">
            <a:avLst/>
          </a:prstGeom>
          <a:noFill/>
          <a:ln w="38100" cap="flat" cmpd="sng">
            <a:solidFill>
              <a:schemeClr val="dk1"/>
            </a:solidFill>
            <a:prstDash val="solid"/>
            <a:round/>
            <a:headEnd type="none" w="med" len="med"/>
            <a:tailEnd type="stealth" w="lg" len="lg"/>
          </a:ln>
          <a:effectLst>
            <a:outerShdw blurRad="39999" dist="23000" dir="5400000" rotWithShape="0">
              <a:srgbClr val="000000">
                <a:alpha val="34901"/>
              </a:srgbClr>
            </a:outerShdw>
          </a:effectLst>
        </p:spPr>
      </p:cxnSp>
      <p:cxnSp>
        <p:nvCxnSpPr>
          <p:cNvPr id="312" name="Shape 312"/>
          <p:cNvCxnSpPr/>
          <p:nvPr/>
        </p:nvCxnSpPr>
        <p:spPr>
          <a:xfrm>
            <a:off x="2123727" y="3717032"/>
            <a:ext cx="648000" cy="0"/>
          </a:xfrm>
          <a:prstGeom prst="straightConnector1">
            <a:avLst/>
          </a:prstGeom>
          <a:noFill/>
          <a:ln w="38100" cap="flat" cmpd="sng">
            <a:solidFill>
              <a:schemeClr val="dk1"/>
            </a:solidFill>
            <a:prstDash val="solid"/>
            <a:round/>
            <a:headEnd type="none" w="med" len="med"/>
            <a:tailEnd type="stealth" w="lg" len="lg"/>
          </a:ln>
          <a:effectLst>
            <a:outerShdw blurRad="39999" dist="23000" dir="5400000" rotWithShape="0">
              <a:srgbClr val="000000">
                <a:alpha val="34901"/>
              </a:srgbClr>
            </a:outerShdw>
          </a:effectLst>
        </p:spPr>
      </p:cxnSp>
      <p:pic>
        <p:nvPicPr>
          <p:cNvPr id="313" name="Shape 313"/>
          <p:cNvPicPr preferRelativeResize="0"/>
          <p:nvPr/>
        </p:nvPicPr>
        <p:blipFill rotWithShape="1">
          <a:blip r:embed="rId3">
            <a:alphaModFix/>
          </a:blip>
          <a:srcRect t="13553"/>
          <a:stretch/>
        </p:blipFill>
        <p:spPr>
          <a:xfrm>
            <a:off x="5508103" y="764704"/>
            <a:ext cx="3286800" cy="2104500"/>
          </a:xfrm>
          <a:prstGeom prst="rect">
            <a:avLst/>
          </a:prstGeom>
          <a:noFill/>
          <a:ln w="38100" cap="flat" cmpd="sng">
            <a:solidFill>
              <a:schemeClr val="dk1"/>
            </a:solidFill>
            <a:prstDash val="solid"/>
            <a:round/>
            <a:headEnd type="none" w="med" len="med"/>
            <a:tailEnd type="none" w="med" len="med"/>
          </a:ln>
        </p:spPr>
      </p:pic>
      <p:pic>
        <p:nvPicPr>
          <p:cNvPr id="314" name="Shape 314"/>
          <p:cNvPicPr preferRelativeResize="0"/>
          <p:nvPr/>
        </p:nvPicPr>
        <p:blipFill rotWithShape="1">
          <a:blip r:embed="rId4">
            <a:alphaModFix/>
          </a:blip>
          <a:srcRect l="11551" r="13611"/>
          <a:stretch/>
        </p:blipFill>
        <p:spPr>
          <a:xfrm rot="-5400000">
            <a:off x="656269" y="3024182"/>
            <a:ext cx="1377900" cy="1323300"/>
          </a:xfrm>
          <a:prstGeom prst="rect">
            <a:avLst/>
          </a:prstGeom>
          <a:noFill/>
          <a:ln w="38100" cap="flat" cmpd="sng">
            <a:solidFill>
              <a:schemeClr val="dk1"/>
            </a:solidFill>
            <a:prstDash val="solid"/>
            <a:round/>
            <a:headEnd type="none" w="med" len="med"/>
            <a:tailEnd type="none" w="med" len="med"/>
          </a:ln>
        </p:spPr>
      </p:pic>
      <p:pic>
        <p:nvPicPr>
          <p:cNvPr id="315" name="Shape 315"/>
          <p:cNvPicPr preferRelativeResize="0"/>
          <p:nvPr/>
        </p:nvPicPr>
        <p:blipFill rotWithShape="1">
          <a:blip r:embed="rId5">
            <a:alphaModFix/>
          </a:blip>
          <a:srcRect/>
          <a:stretch/>
        </p:blipFill>
        <p:spPr>
          <a:xfrm>
            <a:off x="539552" y="1196751"/>
            <a:ext cx="918000" cy="918000"/>
          </a:xfrm>
          <a:prstGeom prst="rect">
            <a:avLst/>
          </a:prstGeom>
          <a:noFill/>
          <a:ln w="38100" cap="flat" cmpd="sng">
            <a:solidFill>
              <a:schemeClr val="dk1"/>
            </a:solidFill>
            <a:prstDash val="solid"/>
            <a:round/>
            <a:headEnd type="none" w="med" len="med"/>
            <a:tailEnd type="none" w="med" len="med"/>
          </a:ln>
        </p:spPr>
      </p:pic>
      <p:pic>
        <p:nvPicPr>
          <p:cNvPr id="316" name="Shape 316"/>
          <p:cNvPicPr preferRelativeResize="0"/>
          <p:nvPr/>
        </p:nvPicPr>
        <p:blipFill rotWithShape="1">
          <a:blip r:embed="rId6">
            <a:alphaModFix/>
          </a:blip>
          <a:srcRect t="11658" b="21398"/>
          <a:stretch/>
        </p:blipFill>
        <p:spPr>
          <a:xfrm>
            <a:off x="2739244" y="1159040"/>
            <a:ext cx="1184700" cy="1261799"/>
          </a:xfrm>
          <a:prstGeom prst="rect">
            <a:avLst/>
          </a:prstGeom>
          <a:noFill/>
          <a:ln w="38100" cap="sq" cmpd="sng">
            <a:solidFill>
              <a:srgbClr val="000000"/>
            </a:solidFill>
            <a:prstDash val="solid"/>
            <a:miter/>
            <a:headEnd type="none" w="med" len="med"/>
            <a:tailEnd type="none" w="med" len="med"/>
          </a:ln>
          <a:effectLst>
            <a:outerShdw blurRad="50799" dist="38100" dir="2700000" algn="tl" rotWithShape="0">
              <a:srgbClr val="000000">
                <a:alpha val="42745"/>
              </a:srgbClr>
            </a:outerShdw>
          </a:effectLst>
        </p:spPr>
      </p:pic>
      <p:sp>
        <p:nvSpPr>
          <p:cNvPr id="317" name="Shape 317"/>
          <p:cNvSpPr txBox="1"/>
          <p:nvPr/>
        </p:nvSpPr>
        <p:spPr>
          <a:xfrm>
            <a:off x="1907703" y="1414516"/>
            <a:ext cx="360000" cy="6462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fr" sz="3600">
                <a:solidFill>
                  <a:schemeClr val="dk1"/>
                </a:solidFill>
                <a:latin typeface="Arial"/>
                <a:ea typeface="Arial"/>
                <a:cs typeface="Arial"/>
                <a:sym typeface="Arial"/>
              </a:rPr>
              <a:t>+</a:t>
            </a:r>
          </a:p>
        </p:txBody>
      </p:sp>
      <p:pic>
        <p:nvPicPr>
          <p:cNvPr id="318" name="Shape 318"/>
          <p:cNvPicPr preferRelativeResize="0"/>
          <p:nvPr/>
        </p:nvPicPr>
        <p:blipFill rotWithShape="1">
          <a:blip r:embed="rId6">
            <a:alphaModFix/>
          </a:blip>
          <a:srcRect t="11658" b="21398"/>
          <a:stretch/>
        </p:blipFill>
        <p:spPr>
          <a:xfrm>
            <a:off x="2915816" y="2996951"/>
            <a:ext cx="1184699" cy="1261799"/>
          </a:xfrm>
          <a:prstGeom prst="rect">
            <a:avLst/>
          </a:prstGeom>
          <a:noFill/>
          <a:ln w="38100" cap="sq" cmpd="sng">
            <a:solidFill>
              <a:srgbClr val="000000"/>
            </a:solidFill>
            <a:prstDash val="solid"/>
            <a:miter/>
            <a:headEnd type="none" w="med" len="med"/>
            <a:tailEnd type="none" w="med" len="med"/>
          </a:ln>
          <a:effectLst>
            <a:outerShdw blurRad="50799" dist="38100" dir="2700000" algn="tl" rotWithShape="0">
              <a:srgbClr val="000000">
                <a:alpha val="42745"/>
              </a:srgbClr>
            </a:outerShdw>
          </a:effectLst>
        </p:spPr>
      </p:pic>
      <p:grpSp>
        <p:nvGrpSpPr>
          <p:cNvPr id="319" name="Shape 319"/>
          <p:cNvGrpSpPr/>
          <p:nvPr/>
        </p:nvGrpSpPr>
        <p:grpSpPr>
          <a:xfrm>
            <a:off x="2483816" y="4724913"/>
            <a:ext cx="6121058" cy="1944079"/>
            <a:chOff x="947895" y="4147464"/>
            <a:chExt cx="7861622" cy="2454335"/>
          </a:xfrm>
        </p:grpSpPr>
        <p:pic>
          <p:nvPicPr>
            <p:cNvPr id="320" name="Shape 320"/>
            <p:cNvPicPr preferRelativeResize="0"/>
            <p:nvPr/>
          </p:nvPicPr>
          <p:blipFill rotWithShape="1">
            <a:blip r:embed="rId7">
              <a:alphaModFix/>
            </a:blip>
            <a:srcRect l="42068" t="26772" r="18422" b="29029"/>
            <a:stretch/>
          </p:blipFill>
          <p:spPr>
            <a:xfrm rot="10800000">
              <a:off x="947895" y="4147464"/>
              <a:ext cx="1853386" cy="2454334"/>
            </a:xfrm>
            <a:prstGeom prst="rect">
              <a:avLst/>
            </a:prstGeom>
            <a:noFill/>
            <a:ln w="38100" cap="sq" cmpd="sng">
              <a:solidFill>
                <a:srgbClr val="000000"/>
              </a:solidFill>
              <a:prstDash val="solid"/>
              <a:miter/>
              <a:headEnd type="none" w="med" len="med"/>
              <a:tailEnd type="none" w="med" len="med"/>
            </a:ln>
            <a:effectLst>
              <a:outerShdw blurRad="50799" dist="38100" dir="2700000" algn="tl" rotWithShape="0">
                <a:srgbClr val="000000">
                  <a:alpha val="42745"/>
                </a:srgbClr>
              </a:outerShdw>
            </a:effectLst>
          </p:spPr>
        </p:pic>
        <p:pic>
          <p:nvPicPr>
            <p:cNvPr id="321" name="Shape 321"/>
            <p:cNvPicPr preferRelativeResize="0"/>
            <p:nvPr/>
          </p:nvPicPr>
          <p:blipFill rotWithShape="1">
            <a:blip r:embed="rId8">
              <a:alphaModFix/>
            </a:blip>
            <a:srcRect t="2177" r="3333" b="24302"/>
            <a:stretch/>
          </p:blipFill>
          <p:spPr>
            <a:xfrm>
              <a:off x="6346269" y="4147464"/>
              <a:ext cx="2463247" cy="2454334"/>
            </a:xfrm>
            <a:prstGeom prst="rect">
              <a:avLst/>
            </a:prstGeom>
            <a:noFill/>
            <a:ln w="38100" cap="sq" cmpd="sng">
              <a:solidFill>
                <a:srgbClr val="000000"/>
              </a:solidFill>
              <a:prstDash val="solid"/>
              <a:miter/>
              <a:headEnd type="none" w="med" len="med"/>
              <a:tailEnd type="none" w="med" len="med"/>
            </a:ln>
            <a:effectLst>
              <a:outerShdw blurRad="50799" dist="38100" dir="2700000" algn="tl" rotWithShape="0">
                <a:srgbClr val="000000">
                  <a:alpha val="42745"/>
                </a:srgbClr>
              </a:outerShdw>
            </a:effectLst>
          </p:spPr>
        </p:pic>
        <p:pic>
          <p:nvPicPr>
            <p:cNvPr id="322" name="Shape 322"/>
            <p:cNvPicPr preferRelativeResize="0"/>
            <p:nvPr/>
          </p:nvPicPr>
          <p:blipFill rotWithShape="1">
            <a:blip r:embed="rId9">
              <a:alphaModFix/>
            </a:blip>
            <a:srcRect l="2496" t="1906" b="19129"/>
            <a:stretch/>
          </p:blipFill>
          <p:spPr>
            <a:xfrm>
              <a:off x="3664067" y="4147464"/>
              <a:ext cx="2463249" cy="2454334"/>
            </a:xfrm>
            <a:prstGeom prst="rect">
              <a:avLst/>
            </a:prstGeom>
            <a:noFill/>
            <a:ln w="38100" cap="sq" cmpd="sng">
              <a:solidFill>
                <a:srgbClr val="000000"/>
              </a:solidFill>
              <a:prstDash val="solid"/>
              <a:miter/>
              <a:headEnd type="none" w="med" len="med"/>
              <a:tailEnd type="none" w="med" len="med"/>
            </a:ln>
            <a:effectLst>
              <a:outerShdw blurRad="50799" dist="38100" dir="2700000" algn="tl" rotWithShape="0">
                <a:srgbClr val="000000">
                  <a:alpha val="42745"/>
                </a:srgbClr>
              </a:outerShdw>
            </a:effectLst>
          </p:spPr>
        </p:pic>
      </p:grpSp>
      <p:cxnSp>
        <p:nvCxnSpPr>
          <p:cNvPr id="323" name="Shape 323"/>
          <p:cNvCxnSpPr/>
          <p:nvPr/>
        </p:nvCxnSpPr>
        <p:spPr>
          <a:xfrm>
            <a:off x="1115616" y="5589239"/>
            <a:ext cx="864000" cy="0"/>
          </a:xfrm>
          <a:prstGeom prst="straightConnector1">
            <a:avLst/>
          </a:prstGeom>
          <a:noFill/>
          <a:ln w="38100" cap="flat" cmpd="sng">
            <a:solidFill>
              <a:schemeClr val="dk1"/>
            </a:solidFill>
            <a:prstDash val="solid"/>
            <a:round/>
            <a:headEnd type="none" w="med" len="med"/>
            <a:tailEnd type="stealth" w="lg" len="lg"/>
          </a:ln>
          <a:effectLst>
            <a:outerShdw blurRad="39999" dist="23000" dir="5400000" rotWithShape="0">
              <a:srgbClr val="000000">
                <a:alpha val="34901"/>
              </a:srgbClr>
            </a:outerShdw>
          </a:effectLst>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4"/>
                                        </p:tgtEl>
                                        <p:attrNameLst>
                                          <p:attrName>style.visibility</p:attrName>
                                        </p:attrNameLst>
                                      </p:cBhvr>
                                      <p:to>
                                        <p:strVal val="visible"/>
                                      </p:to>
                                    </p:set>
                                    <p:animEffect transition="in" filter="fade">
                                      <p:cBhvr>
                                        <p:cTn id="7" dur="1000"/>
                                        <p:tgtEl>
                                          <p:spTgt spid="314"/>
                                        </p:tgtEl>
                                      </p:cBhvr>
                                    </p:animEffect>
                                  </p:childTnLst>
                                </p:cTn>
                              </p:par>
                              <p:par>
                                <p:cTn id="8" presetID="10" presetClass="entr" presetSubtype="0" fill="hold" nodeType="withEffect">
                                  <p:stCondLst>
                                    <p:cond delay="0"/>
                                  </p:stCondLst>
                                  <p:childTnLst>
                                    <p:set>
                                      <p:cBhvr>
                                        <p:cTn id="9" dur="1" fill="hold">
                                          <p:stCondLst>
                                            <p:cond delay="0"/>
                                          </p:stCondLst>
                                        </p:cTn>
                                        <p:tgtEl>
                                          <p:spTgt spid="312"/>
                                        </p:tgtEl>
                                        <p:attrNameLst>
                                          <p:attrName>style.visibility</p:attrName>
                                        </p:attrNameLst>
                                      </p:cBhvr>
                                      <p:to>
                                        <p:strVal val="visible"/>
                                      </p:to>
                                    </p:set>
                                    <p:animEffect transition="in" filter="fade">
                                      <p:cBhvr>
                                        <p:cTn id="10" dur="1000"/>
                                        <p:tgtEl>
                                          <p:spTgt spid="312"/>
                                        </p:tgtEl>
                                      </p:cBhvr>
                                    </p:animEffect>
                                  </p:childTnLst>
                                </p:cTn>
                              </p:par>
                              <p:par>
                                <p:cTn id="11" presetID="10" presetClass="entr" presetSubtype="0" fill="hold" nodeType="withEffect">
                                  <p:stCondLst>
                                    <p:cond delay="0"/>
                                  </p:stCondLst>
                                  <p:childTnLst>
                                    <p:set>
                                      <p:cBhvr>
                                        <p:cTn id="12" dur="1" fill="hold">
                                          <p:stCondLst>
                                            <p:cond delay="0"/>
                                          </p:stCondLst>
                                        </p:cTn>
                                        <p:tgtEl>
                                          <p:spTgt spid="318"/>
                                        </p:tgtEl>
                                        <p:attrNameLst>
                                          <p:attrName>style.visibility</p:attrName>
                                        </p:attrNameLst>
                                      </p:cBhvr>
                                      <p:to>
                                        <p:strVal val="visible"/>
                                      </p:to>
                                    </p:set>
                                    <p:animEffect transition="in" filter="fade">
                                      <p:cBhvr>
                                        <p:cTn id="13" dur="1000"/>
                                        <p:tgtEl>
                                          <p:spTgt spid="31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23"/>
                                        </p:tgtEl>
                                        <p:attrNameLst>
                                          <p:attrName>style.visibility</p:attrName>
                                        </p:attrNameLst>
                                      </p:cBhvr>
                                      <p:to>
                                        <p:strVal val="visible"/>
                                      </p:to>
                                    </p:set>
                                    <p:animEffect transition="in" filter="fade">
                                      <p:cBhvr>
                                        <p:cTn id="18" dur="1000"/>
                                        <p:tgtEl>
                                          <p:spTgt spid="323"/>
                                        </p:tgtEl>
                                      </p:cBhvr>
                                    </p:animEffect>
                                  </p:childTnLst>
                                </p:cTn>
                              </p:par>
                              <p:par>
                                <p:cTn id="19" presetID="10" presetClass="entr" presetSubtype="0" fill="hold" nodeType="withEffect">
                                  <p:stCondLst>
                                    <p:cond delay="0"/>
                                  </p:stCondLst>
                                  <p:childTnLst>
                                    <p:set>
                                      <p:cBhvr>
                                        <p:cTn id="20" dur="1" fill="hold">
                                          <p:stCondLst>
                                            <p:cond delay="0"/>
                                          </p:stCondLst>
                                        </p:cTn>
                                        <p:tgtEl>
                                          <p:spTgt spid="319"/>
                                        </p:tgtEl>
                                        <p:attrNameLst>
                                          <p:attrName>style.visibility</p:attrName>
                                        </p:attrNameLst>
                                      </p:cBhvr>
                                      <p:to>
                                        <p:strVal val="visible"/>
                                      </p:to>
                                    </p:set>
                                    <p:animEffect transition="in" filter="fade">
                                      <p:cBhvr>
                                        <p:cTn id="21" dur="1000"/>
                                        <p:tgtEl>
                                          <p:spTgt spid="3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imple-light-2">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592</TotalTime>
  <Words>2434</Words>
  <Application>Microsoft Macintosh PowerPoint</Application>
  <PresentationFormat>Affichage à l'écran (4:3)</PresentationFormat>
  <Paragraphs>397</Paragraphs>
  <Slides>41</Slides>
  <Notes>26</Notes>
  <HiddenSlides>0</HiddenSlides>
  <MMClips>1</MMClips>
  <ScaleCrop>false</ScaleCrop>
  <HeadingPairs>
    <vt:vector size="6" baseType="variant">
      <vt:variant>
        <vt:lpstr>Polices utilisées</vt:lpstr>
      </vt:variant>
      <vt:variant>
        <vt:i4>8</vt:i4>
      </vt:variant>
      <vt:variant>
        <vt:lpstr>Thème</vt:lpstr>
      </vt:variant>
      <vt:variant>
        <vt:i4>1</vt:i4>
      </vt:variant>
      <vt:variant>
        <vt:lpstr>Titres des diapositives</vt:lpstr>
      </vt:variant>
      <vt:variant>
        <vt:i4>41</vt:i4>
      </vt:variant>
    </vt:vector>
  </HeadingPairs>
  <TitlesOfParts>
    <vt:vector size="50" baseType="lpstr">
      <vt:lpstr>Arial</vt:lpstr>
      <vt:lpstr>Arial</vt:lpstr>
      <vt:lpstr>Calibri</vt:lpstr>
      <vt:lpstr>Cambria</vt:lpstr>
      <vt:lpstr>Lato</vt:lpstr>
      <vt:lpstr>Lato Light</vt:lpstr>
      <vt:lpstr>Open Sans Semibold</vt:lpstr>
      <vt:lpstr>Times New Roman</vt:lpstr>
      <vt:lpstr>simple-light-2</vt:lpstr>
      <vt:lpstr>Présentation PowerPoint</vt:lpstr>
      <vt:lpstr>ILADS 20th Annual Conference Chronic Disease = Chronic Infections? The Westin Copley Place Hotel Boston, Massachusetts, Oct 31-Nov 3, 2019</vt:lpstr>
      <vt:lpstr>Présentation PowerPoint</vt:lpstr>
      <vt:lpstr>Présentation PowerPoint</vt:lpstr>
      <vt:lpstr>Présentation PowerPoint</vt:lpstr>
      <vt:lpstr>Présentation PowerPoint</vt:lpstr>
      <vt:lpstr>Présentation PowerPoint</vt:lpstr>
      <vt:lpstr>Présentation PowerPoint</vt:lpstr>
      <vt:lpstr>Phage isolation</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Phelix Phage Test Procedure  </vt:lpstr>
      <vt:lpstr>Présentation PowerPoint</vt:lpstr>
      <vt:lpstr>  Future objectives : Develop phage endolysin-based products targeting Borrelia, Bartonella, Mycoplasma, and Rickettsia infections.  </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Bessiere Thomas</dc:creator>
  <cp:lastModifiedBy>Louis Teulieres</cp:lastModifiedBy>
  <cp:revision>63</cp:revision>
  <dcterms:modified xsi:type="dcterms:W3CDTF">2019-09-14T21:02:56Z</dcterms:modified>
</cp:coreProperties>
</file>